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6" r:id="rId1"/>
    <p:sldMasterId id="2147483706" r:id="rId2"/>
  </p:sldMasterIdLst>
  <p:notesMasterIdLst>
    <p:notesMasterId r:id="rId33"/>
  </p:notesMasterIdLst>
  <p:sldIdLst>
    <p:sldId id="256" r:id="rId3"/>
    <p:sldId id="258" r:id="rId4"/>
    <p:sldId id="259" r:id="rId5"/>
    <p:sldId id="260" r:id="rId6"/>
    <p:sldId id="262" r:id="rId7"/>
    <p:sldId id="264" r:id="rId8"/>
    <p:sldId id="286" r:id="rId9"/>
    <p:sldId id="271" r:id="rId10"/>
    <p:sldId id="265" r:id="rId11"/>
    <p:sldId id="275" r:id="rId12"/>
    <p:sldId id="268" r:id="rId13"/>
    <p:sldId id="269" r:id="rId14"/>
    <p:sldId id="288" r:id="rId15"/>
    <p:sldId id="289" r:id="rId16"/>
    <p:sldId id="272" r:id="rId17"/>
    <p:sldId id="274" r:id="rId18"/>
    <p:sldId id="292" r:id="rId19"/>
    <p:sldId id="277" r:id="rId20"/>
    <p:sldId id="270" r:id="rId21"/>
    <p:sldId id="281" r:id="rId22"/>
    <p:sldId id="291" r:id="rId23"/>
    <p:sldId id="293" r:id="rId24"/>
    <p:sldId id="294" r:id="rId25"/>
    <p:sldId id="279" r:id="rId26"/>
    <p:sldId id="280" r:id="rId27"/>
    <p:sldId id="331" r:id="rId28"/>
    <p:sldId id="332" r:id="rId29"/>
    <p:sldId id="336" r:id="rId30"/>
    <p:sldId id="337" r:id="rId31"/>
    <p:sldId id="282" r:id="rId32"/>
  </p:sldIdLst>
  <p:sldSz cx="12192000" cy="6858000"/>
  <p:notesSz cx="6858000" cy="9144000"/>
  <p:defaultTextStyle>
    <a:defPPr>
      <a:defRPr lang="zh-CN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IB" initials="L" lastIdx="1" clrIdx="0">
    <p:extLst>
      <p:ext uri="{19B8F6BF-5375-455C-9EA6-DF929625EA0E}">
        <p15:presenceInfo xmlns:p15="http://schemas.microsoft.com/office/powerpoint/2012/main" userId="LIB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3C00"/>
    <a:srgbClr val="E73A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FD0F851-EC5A-4D38-B0AD-8093EC10F338}" styleName="浅色样式 1 - 强调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中度样式 1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699"/>
  </p:normalViewPr>
  <p:slideViewPr>
    <p:cSldViewPr snapToGrid="0" snapToObjects="1">
      <p:cViewPr varScale="1">
        <p:scale>
          <a:sx n="84" d="100"/>
          <a:sy n="84" d="100"/>
        </p:scale>
        <p:origin x="11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DD874D-53E5-4057-8D68-5D0A8FF08734}" type="datetimeFigureOut">
              <a:rPr lang="zh-CN" altLang="en-US" smtClean="0"/>
              <a:t>2025/2/27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DE75C9-01B2-4CFF-8516-B34074A457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2259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41965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2402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95721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35164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6823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278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7670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182628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4901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493478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545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62470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33874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8062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147230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51181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124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3639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5652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1982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8852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06771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37768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313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01588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DE75C9-01B2-4CFF-8516-B34074A4575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6250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fficeplus.cn/Template/Home.shtml" TargetMode="External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hyperlink" Target="http://www.officeplus.cn/Template/Home.shtml" TargetMode="External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封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41000">
                <a:schemeClr val="accent1">
                  <a:lumMod val="75000"/>
                </a:schemeClr>
              </a:gs>
              <a:gs pos="0">
                <a:schemeClr val="accent3">
                  <a:lumMod val="75000"/>
                </a:schemeClr>
              </a:gs>
              <a:gs pos="72000">
                <a:schemeClr val="accent2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文本占位符 6"/>
          <p:cNvSpPr>
            <a:spLocks noGrp="1"/>
          </p:cNvSpPr>
          <p:nvPr>
            <p:ph type="body" sz="quarter" idx="13"/>
          </p:nvPr>
        </p:nvSpPr>
        <p:spPr>
          <a:xfrm>
            <a:off x="2915213" y="2128074"/>
            <a:ext cx="8084654" cy="1041761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5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9" name="组 8"/>
          <p:cNvGrpSpPr/>
          <p:nvPr userDrawn="1"/>
        </p:nvGrpSpPr>
        <p:grpSpPr>
          <a:xfrm rot="18636342">
            <a:off x="-4842314" y="-4768554"/>
            <a:ext cx="9526783" cy="8018066"/>
            <a:chOff x="-1833690" y="-2141397"/>
            <a:chExt cx="9526783" cy="9526783"/>
          </a:xfrm>
        </p:grpSpPr>
        <p:sp>
          <p:nvSpPr>
            <p:cNvPr id="7" name="椭圆 1"/>
            <p:cNvSpPr/>
            <p:nvPr userDrawn="1"/>
          </p:nvSpPr>
          <p:spPr>
            <a:xfrm rot="19800000">
              <a:off x="-1833690" y="-185788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8" name="椭圆 1"/>
            <p:cNvSpPr/>
            <p:nvPr userDrawn="1"/>
          </p:nvSpPr>
          <p:spPr>
            <a:xfrm rot="16690395">
              <a:off x="-1479391" y="-176863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10" name="文本占位符 6"/>
          <p:cNvSpPr>
            <a:spLocks noGrp="1"/>
          </p:cNvSpPr>
          <p:nvPr>
            <p:ph type="body" sz="quarter" idx="14"/>
          </p:nvPr>
        </p:nvSpPr>
        <p:spPr>
          <a:xfrm>
            <a:off x="2915213" y="3169834"/>
            <a:ext cx="8084654" cy="58864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00000"/>
              </a:lnSpc>
              <a:buNone/>
              <a:defRPr sz="2400" b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grpSp>
        <p:nvGrpSpPr>
          <p:cNvPr id="11" name="组 10"/>
          <p:cNvGrpSpPr/>
          <p:nvPr userDrawn="1"/>
        </p:nvGrpSpPr>
        <p:grpSpPr>
          <a:xfrm rot="18636342">
            <a:off x="7423535" y="5313870"/>
            <a:ext cx="9526783" cy="8018066"/>
            <a:chOff x="-1833690" y="-2141397"/>
            <a:chExt cx="9526783" cy="9526783"/>
          </a:xfrm>
        </p:grpSpPr>
        <p:sp>
          <p:nvSpPr>
            <p:cNvPr id="12" name="椭圆 1"/>
            <p:cNvSpPr/>
            <p:nvPr userDrawn="1"/>
          </p:nvSpPr>
          <p:spPr>
            <a:xfrm rot="19800000">
              <a:off x="-1833690" y="-185788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13" name="椭圆 1"/>
            <p:cNvSpPr/>
            <p:nvPr userDrawn="1"/>
          </p:nvSpPr>
          <p:spPr>
            <a:xfrm rot="16690395">
              <a:off x="-1479391" y="-1768634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14" name="文本占位符 6"/>
          <p:cNvSpPr>
            <a:spLocks noGrp="1"/>
          </p:cNvSpPr>
          <p:nvPr>
            <p:ph type="body" sz="quarter" idx="15"/>
          </p:nvPr>
        </p:nvSpPr>
        <p:spPr>
          <a:xfrm>
            <a:off x="2915213" y="4033466"/>
            <a:ext cx="8084654" cy="588643"/>
          </a:xfrm>
          <a:prstGeom prst="rect">
            <a:avLst/>
          </a:prstGeom>
        </p:spPr>
        <p:txBody>
          <a:bodyPr anchor="t"/>
          <a:lstStyle>
            <a:lvl1pPr marL="285750" indent="-285750" algn="l">
              <a:lnSpc>
                <a:spcPct val="100000"/>
              </a:lnSpc>
              <a:buFont typeface="Arial" charset="0"/>
              <a:buChar char="•"/>
              <a:defRPr sz="1400" b="0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67982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5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5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99300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6" name="组 5"/>
          <p:cNvGrpSpPr/>
          <p:nvPr userDrawn="1"/>
        </p:nvGrpSpPr>
        <p:grpSpPr>
          <a:xfrm rot="17100000" flipH="1">
            <a:off x="1415669" y="-1088262"/>
            <a:ext cx="12969854" cy="15178844"/>
            <a:chOff x="-3533241" y="-1493421"/>
            <a:chExt cx="10611835" cy="9526783"/>
          </a:xfrm>
        </p:grpSpPr>
        <p:sp>
          <p:nvSpPr>
            <p:cNvPr id="3" name="椭圆 1"/>
            <p:cNvSpPr/>
            <p:nvPr userDrawn="1"/>
          </p:nvSpPr>
          <p:spPr>
            <a:xfrm rot="19800000">
              <a:off x="-3533241" y="-1061330"/>
              <a:ext cx="10611835" cy="8841402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17526771">
              <a:off x="-3623933" y="-1120658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10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70833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椭圆 1"/>
          <p:cNvSpPr/>
          <p:nvPr userDrawn="1"/>
        </p:nvSpPr>
        <p:spPr>
          <a:xfrm rot="19800000">
            <a:off x="5067768" y="-247745"/>
            <a:ext cx="9526783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" fmla="*/ 108839 w 5421067"/>
              <a:gd name="connsiteY0" fmla="*/ 2712298 h 5368412"/>
              <a:gd name="connsiteX1" fmla="*/ 732953 w 5421067"/>
              <a:gd name="connsiteY1" fmla="*/ 1043155 h 5368412"/>
              <a:gd name="connsiteX2" fmla="*/ 2764953 w 5421067"/>
              <a:gd name="connsiteY2" fmla="*/ 56184 h 5368412"/>
              <a:gd name="connsiteX3" fmla="*/ 5421067 w 5421067"/>
              <a:gd name="connsiteY3" fmla="*/ 2712298 h 5368412"/>
              <a:gd name="connsiteX4" fmla="*/ 2764953 w 5421067"/>
              <a:gd name="connsiteY4" fmla="*/ 5368412 h 5368412"/>
              <a:gd name="connsiteX5" fmla="*/ 108839 w 5421067"/>
              <a:gd name="connsiteY5" fmla="*/ 2712298 h 5368412"/>
              <a:gd name="connsiteX0" fmla="*/ 108839 w 5480256"/>
              <a:gd name="connsiteY0" fmla="*/ 2656720 h 5312834"/>
              <a:gd name="connsiteX1" fmla="*/ 732953 w 5480256"/>
              <a:gd name="connsiteY1" fmla="*/ 987577 h 5312834"/>
              <a:gd name="connsiteX2" fmla="*/ 2764953 w 5480256"/>
              <a:gd name="connsiteY2" fmla="*/ 606 h 5312834"/>
              <a:gd name="connsiteX3" fmla="*/ 4303469 w 5480256"/>
              <a:gd name="connsiteY3" fmla="*/ 871463 h 5312834"/>
              <a:gd name="connsiteX4" fmla="*/ 5421067 w 5480256"/>
              <a:gd name="connsiteY4" fmla="*/ 2656720 h 5312834"/>
              <a:gd name="connsiteX5" fmla="*/ 2764953 w 5480256"/>
              <a:gd name="connsiteY5" fmla="*/ 5312834 h 5312834"/>
              <a:gd name="connsiteX6" fmla="*/ 108839 w 5480256"/>
              <a:gd name="connsiteY6" fmla="*/ 2656720 h 5312834"/>
              <a:gd name="connsiteX0" fmla="*/ 108839 w 5544800"/>
              <a:gd name="connsiteY0" fmla="*/ 2666351 h 5322465"/>
              <a:gd name="connsiteX1" fmla="*/ 732953 w 5544800"/>
              <a:gd name="connsiteY1" fmla="*/ 997208 h 5322465"/>
              <a:gd name="connsiteX2" fmla="*/ 2764953 w 5544800"/>
              <a:gd name="connsiteY2" fmla="*/ 10237 h 5322465"/>
              <a:gd name="connsiteX3" fmla="*/ 4971126 w 5544800"/>
              <a:gd name="connsiteY3" fmla="*/ 619837 h 5322465"/>
              <a:gd name="connsiteX4" fmla="*/ 5421067 w 5544800"/>
              <a:gd name="connsiteY4" fmla="*/ 2666351 h 5322465"/>
              <a:gd name="connsiteX5" fmla="*/ 2764953 w 5544800"/>
              <a:gd name="connsiteY5" fmla="*/ 5322465 h 5322465"/>
              <a:gd name="connsiteX6" fmla="*/ 108839 w 5544800"/>
              <a:gd name="connsiteY6" fmla="*/ 2666351 h 5322465"/>
              <a:gd name="connsiteX0" fmla="*/ 108839 w 5237336"/>
              <a:gd name="connsiteY0" fmla="*/ 2666351 h 5322940"/>
              <a:gd name="connsiteX1" fmla="*/ 732953 w 5237336"/>
              <a:gd name="connsiteY1" fmla="*/ 997208 h 5322940"/>
              <a:gd name="connsiteX2" fmla="*/ 2764953 w 5237336"/>
              <a:gd name="connsiteY2" fmla="*/ 10237 h 5322940"/>
              <a:gd name="connsiteX3" fmla="*/ 4971126 w 5237336"/>
              <a:gd name="connsiteY3" fmla="*/ 619837 h 5322940"/>
              <a:gd name="connsiteX4" fmla="*/ 4927582 w 5237336"/>
              <a:gd name="connsiteY4" fmla="*/ 2869551 h 5322940"/>
              <a:gd name="connsiteX5" fmla="*/ 2764953 w 5237336"/>
              <a:gd name="connsiteY5" fmla="*/ 5322465 h 5322940"/>
              <a:gd name="connsiteX6" fmla="*/ 108839 w 5237336"/>
              <a:gd name="connsiteY6" fmla="*/ 2666351 h 5322940"/>
              <a:gd name="connsiteX0" fmla="*/ 108839 w 5705147"/>
              <a:gd name="connsiteY0" fmla="*/ 2666351 h 5325044"/>
              <a:gd name="connsiteX1" fmla="*/ 732953 w 5705147"/>
              <a:gd name="connsiteY1" fmla="*/ 997208 h 5325044"/>
              <a:gd name="connsiteX2" fmla="*/ 2764953 w 5705147"/>
              <a:gd name="connsiteY2" fmla="*/ 10237 h 5325044"/>
              <a:gd name="connsiteX3" fmla="*/ 4971126 w 5705147"/>
              <a:gd name="connsiteY3" fmla="*/ 619837 h 5325044"/>
              <a:gd name="connsiteX4" fmla="*/ 5609754 w 5705147"/>
              <a:gd name="connsiteY4" fmla="*/ 3116294 h 5325044"/>
              <a:gd name="connsiteX5" fmla="*/ 2764953 w 5705147"/>
              <a:gd name="connsiteY5" fmla="*/ 5322465 h 5325044"/>
              <a:gd name="connsiteX6" fmla="*/ 108839 w 5705147"/>
              <a:gd name="connsiteY6" fmla="*/ 2666351 h 5325044"/>
              <a:gd name="connsiteX0" fmla="*/ 49424 w 5645732"/>
              <a:gd name="connsiteY0" fmla="*/ 2666351 h 5343874"/>
              <a:gd name="connsiteX1" fmla="*/ 673538 w 5645732"/>
              <a:gd name="connsiteY1" fmla="*/ 997208 h 5343874"/>
              <a:gd name="connsiteX2" fmla="*/ 2705538 w 5645732"/>
              <a:gd name="connsiteY2" fmla="*/ 10237 h 5343874"/>
              <a:gd name="connsiteX3" fmla="*/ 4911711 w 5645732"/>
              <a:gd name="connsiteY3" fmla="*/ 619837 h 5343874"/>
              <a:gd name="connsiteX4" fmla="*/ 5550339 w 5645732"/>
              <a:gd name="connsiteY4" fmla="*/ 3116294 h 5343874"/>
              <a:gd name="connsiteX5" fmla="*/ 2705538 w 5645732"/>
              <a:gd name="connsiteY5" fmla="*/ 5322465 h 5343874"/>
              <a:gd name="connsiteX6" fmla="*/ 339710 w 5645732"/>
              <a:gd name="connsiteY6" fmla="*/ 4146808 h 5343874"/>
              <a:gd name="connsiteX7" fmla="*/ 49424 w 5645732"/>
              <a:gd name="connsiteY7" fmla="*/ 2666351 h 5343874"/>
              <a:gd name="connsiteX0" fmla="*/ 180841 w 5777149"/>
              <a:gd name="connsiteY0" fmla="*/ 2666351 h 5335133"/>
              <a:gd name="connsiteX1" fmla="*/ 804955 w 5777149"/>
              <a:gd name="connsiteY1" fmla="*/ 997208 h 5335133"/>
              <a:gd name="connsiteX2" fmla="*/ 2836955 w 5777149"/>
              <a:gd name="connsiteY2" fmla="*/ 10237 h 5335133"/>
              <a:gd name="connsiteX3" fmla="*/ 5043128 w 5777149"/>
              <a:gd name="connsiteY3" fmla="*/ 619837 h 5335133"/>
              <a:gd name="connsiteX4" fmla="*/ 5681756 w 5777149"/>
              <a:gd name="connsiteY4" fmla="*/ 3116294 h 5335133"/>
              <a:gd name="connsiteX5" fmla="*/ 2836955 w 5777149"/>
              <a:gd name="connsiteY5" fmla="*/ 5322465 h 5335133"/>
              <a:gd name="connsiteX6" fmla="*/ 238898 w 5777149"/>
              <a:gd name="connsiteY6" fmla="*/ 3958122 h 5335133"/>
              <a:gd name="connsiteX7" fmla="*/ 180841 w 5777149"/>
              <a:gd name="connsiteY7" fmla="*/ 2666351 h 5335133"/>
              <a:gd name="connsiteX0" fmla="*/ 162747 w 5788084"/>
              <a:gd name="connsiteY0" fmla="*/ 2274466 h 5335133"/>
              <a:gd name="connsiteX1" fmla="*/ 815890 w 5788084"/>
              <a:gd name="connsiteY1" fmla="*/ 997208 h 5335133"/>
              <a:gd name="connsiteX2" fmla="*/ 2847890 w 5788084"/>
              <a:gd name="connsiteY2" fmla="*/ 10237 h 5335133"/>
              <a:gd name="connsiteX3" fmla="*/ 5054063 w 5788084"/>
              <a:gd name="connsiteY3" fmla="*/ 619837 h 5335133"/>
              <a:gd name="connsiteX4" fmla="*/ 5692691 w 5788084"/>
              <a:gd name="connsiteY4" fmla="*/ 3116294 h 5335133"/>
              <a:gd name="connsiteX5" fmla="*/ 2847890 w 5788084"/>
              <a:gd name="connsiteY5" fmla="*/ 5322465 h 5335133"/>
              <a:gd name="connsiteX6" fmla="*/ 249833 w 5788084"/>
              <a:gd name="connsiteY6" fmla="*/ 3958122 h 5335133"/>
              <a:gd name="connsiteX7" fmla="*/ 162747 w 5788084"/>
              <a:gd name="connsiteY7" fmla="*/ 2274466 h 53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5" name="椭圆 1"/>
          <p:cNvSpPr/>
          <p:nvPr userDrawn="1"/>
        </p:nvSpPr>
        <p:spPr>
          <a:xfrm rot="17526771">
            <a:off x="5527534" y="-479972"/>
            <a:ext cx="9526783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" fmla="*/ 108839 w 5421067"/>
              <a:gd name="connsiteY0" fmla="*/ 2712298 h 5368412"/>
              <a:gd name="connsiteX1" fmla="*/ 732953 w 5421067"/>
              <a:gd name="connsiteY1" fmla="*/ 1043155 h 5368412"/>
              <a:gd name="connsiteX2" fmla="*/ 2764953 w 5421067"/>
              <a:gd name="connsiteY2" fmla="*/ 56184 h 5368412"/>
              <a:gd name="connsiteX3" fmla="*/ 5421067 w 5421067"/>
              <a:gd name="connsiteY3" fmla="*/ 2712298 h 5368412"/>
              <a:gd name="connsiteX4" fmla="*/ 2764953 w 5421067"/>
              <a:gd name="connsiteY4" fmla="*/ 5368412 h 5368412"/>
              <a:gd name="connsiteX5" fmla="*/ 108839 w 5421067"/>
              <a:gd name="connsiteY5" fmla="*/ 2712298 h 5368412"/>
              <a:gd name="connsiteX0" fmla="*/ 108839 w 5480256"/>
              <a:gd name="connsiteY0" fmla="*/ 2656720 h 5312834"/>
              <a:gd name="connsiteX1" fmla="*/ 732953 w 5480256"/>
              <a:gd name="connsiteY1" fmla="*/ 987577 h 5312834"/>
              <a:gd name="connsiteX2" fmla="*/ 2764953 w 5480256"/>
              <a:gd name="connsiteY2" fmla="*/ 606 h 5312834"/>
              <a:gd name="connsiteX3" fmla="*/ 4303469 w 5480256"/>
              <a:gd name="connsiteY3" fmla="*/ 871463 h 5312834"/>
              <a:gd name="connsiteX4" fmla="*/ 5421067 w 5480256"/>
              <a:gd name="connsiteY4" fmla="*/ 2656720 h 5312834"/>
              <a:gd name="connsiteX5" fmla="*/ 2764953 w 5480256"/>
              <a:gd name="connsiteY5" fmla="*/ 5312834 h 5312834"/>
              <a:gd name="connsiteX6" fmla="*/ 108839 w 5480256"/>
              <a:gd name="connsiteY6" fmla="*/ 2656720 h 5312834"/>
              <a:gd name="connsiteX0" fmla="*/ 108839 w 5544800"/>
              <a:gd name="connsiteY0" fmla="*/ 2666351 h 5322465"/>
              <a:gd name="connsiteX1" fmla="*/ 732953 w 5544800"/>
              <a:gd name="connsiteY1" fmla="*/ 997208 h 5322465"/>
              <a:gd name="connsiteX2" fmla="*/ 2764953 w 5544800"/>
              <a:gd name="connsiteY2" fmla="*/ 10237 h 5322465"/>
              <a:gd name="connsiteX3" fmla="*/ 4971126 w 5544800"/>
              <a:gd name="connsiteY3" fmla="*/ 619837 h 5322465"/>
              <a:gd name="connsiteX4" fmla="*/ 5421067 w 5544800"/>
              <a:gd name="connsiteY4" fmla="*/ 2666351 h 5322465"/>
              <a:gd name="connsiteX5" fmla="*/ 2764953 w 5544800"/>
              <a:gd name="connsiteY5" fmla="*/ 5322465 h 5322465"/>
              <a:gd name="connsiteX6" fmla="*/ 108839 w 5544800"/>
              <a:gd name="connsiteY6" fmla="*/ 2666351 h 5322465"/>
              <a:gd name="connsiteX0" fmla="*/ 108839 w 5237336"/>
              <a:gd name="connsiteY0" fmla="*/ 2666351 h 5322940"/>
              <a:gd name="connsiteX1" fmla="*/ 732953 w 5237336"/>
              <a:gd name="connsiteY1" fmla="*/ 997208 h 5322940"/>
              <a:gd name="connsiteX2" fmla="*/ 2764953 w 5237336"/>
              <a:gd name="connsiteY2" fmla="*/ 10237 h 5322940"/>
              <a:gd name="connsiteX3" fmla="*/ 4971126 w 5237336"/>
              <a:gd name="connsiteY3" fmla="*/ 619837 h 5322940"/>
              <a:gd name="connsiteX4" fmla="*/ 4927582 w 5237336"/>
              <a:gd name="connsiteY4" fmla="*/ 2869551 h 5322940"/>
              <a:gd name="connsiteX5" fmla="*/ 2764953 w 5237336"/>
              <a:gd name="connsiteY5" fmla="*/ 5322465 h 5322940"/>
              <a:gd name="connsiteX6" fmla="*/ 108839 w 5237336"/>
              <a:gd name="connsiteY6" fmla="*/ 2666351 h 5322940"/>
              <a:gd name="connsiteX0" fmla="*/ 108839 w 5705147"/>
              <a:gd name="connsiteY0" fmla="*/ 2666351 h 5325044"/>
              <a:gd name="connsiteX1" fmla="*/ 732953 w 5705147"/>
              <a:gd name="connsiteY1" fmla="*/ 997208 h 5325044"/>
              <a:gd name="connsiteX2" fmla="*/ 2764953 w 5705147"/>
              <a:gd name="connsiteY2" fmla="*/ 10237 h 5325044"/>
              <a:gd name="connsiteX3" fmla="*/ 4971126 w 5705147"/>
              <a:gd name="connsiteY3" fmla="*/ 619837 h 5325044"/>
              <a:gd name="connsiteX4" fmla="*/ 5609754 w 5705147"/>
              <a:gd name="connsiteY4" fmla="*/ 3116294 h 5325044"/>
              <a:gd name="connsiteX5" fmla="*/ 2764953 w 5705147"/>
              <a:gd name="connsiteY5" fmla="*/ 5322465 h 5325044"/>
              <a:gd name="connsiteX6" fmla="*/ 108839 w 5705147"/>
              <a:gd name="connsiteY6" fmla="*/ 2666351 h 5325044"/>
              <a:gd name="connsiteX0" fmla="*/ 49424 w 5645732"/>
              <a:gd name="connsiteY0" fmla="*/ 2666351 h 5343874"/>
              <a:gd name="connsiteX1" fmla="*/ 673538 w 5645732"/>
              <a:gd name="connsiteY1" fmla="*/ 997208 h 5343874"/>
              <a:gd name="connsiteX2" fmla="*/ 2705538 w 5645732"/>
              <a:gd name="connsiteY2" fmla="*/ 10237 h 5343874"/>
              <a:gd name="connsiteX3" fmla="*/ 4911711 w 5645732"/>
              <a:gd name="connsiteY3" fmla="*/ 619837 h 5343874"/>
              <a:gd name="connsiteX4" fmla="*/ 5550339 w 5645732"/>
              <a:gd name="connsiteY4" fmla="*/ 3116294 h 5343874"/>
              <a:gd name="connsiteX5" fmla="*/ 2705538 w 5645732"/>
              <a:gd name="connsiteY5" fmla="*/ 5322465 h 5343874"/>
              <a:gd name="connsiteX6" fmla="*/ 339710 w 5645732"/>
              <a:gd name="connsiteY6" fmla="*/ 4146808 h 5343874"/>
              <a:gd name="connsiteX7" fmla="*/ 49424 w 5645732"/>
              <a:gd name="connsiteY7" fmla="*/ 2666351 h 5343874"/>
              <a:gd name="connsiteX0" fmla="*/ 180841 w 5777149"/>
              <a:gd name="connsiteY0" fmla="*/ 2666351 h 5335133"/>
              <a:gd name="connsiteX1" fmla="*/ 804955 w 5777149"/>
              <a:gd name="connsiteY1" fmla="*/ 997208 h 5335133"/>
              <a:gd name="connsiteX2" fmla="*/ 2836955 w 5777149"/>
              <a:gd name="connsiteY2" fmla="*/ 10237 h 5335133"/>
              <a:gd name="connsiteX3" fmla="*/ 5043128 w 5777149"/>
              <a:gd name="connsiteY3" fmla="*/ 619837 h 5335133"/>
              <a:gd name="connsiteX4" fmla="*/ 5681756 w 5777149"/>
              <a:gd name="connsiteY4" fmla="*/ 3116294 h 5335133"/>
              <a:gd name="connsiteX5" fmla="*/ 2836955 w 5777149"/>
              <a:gd name="connsiteY5" fmla="*/ 5322465 h 5335133"/>
              <a:gd name="connsiteX6" fmla="*/ 238898 w 5777149"/>
              <a:gd name="connsiteY6" fmla="*/ 3958122 h 5335133"/>
              <a:gd name="connsiteX7" fmla="*/ 180841 w 5777149"/>
              <a:gd name="connsiteY7" fmla="*/ 2666351 h 5335133"/>
              <a:gd name="connsiteX0" fmla="*/ 162747 w 5788084"/>
              <a:gd name="connsiteY0" fmla="*/ 2274466 h 5335133"/>
              <a:gd name="connsiteX1" fmla="*/ 815890 w 5788084"/>
              <a:gd name="connsiteY1" fmla="*/ 997208 h 5335133"/>
              <a:gd name="connsiteX2" fmla="*/ 2847890 w 5788084"/>
              <a:gd name="connsiteY2" fmla="*/ 10237 h 5335133"/>
              <a:gd name="connsiteX3" fmla="*/ 5054063 w 5788084"/>
              <a:gd name="connsiteY3" fmla="*/ 619837 h 5335133"/>
              <a:gd name="connsiteX4" fmla="*/ 5692691 w 5788084"/>
              <a:gd name="connsiteY4" fmla="*/ 3116294 h 5335133"/>
              <a:gd name="connsiteX5" fmla="*/ 2847890 w 5788084"/>
              <a:gd name="connsiteY5" fmla="*/ 5322465 h 5335133"/>
              <a:gd name="connsiteX6" fmla="*/ 249833 w 5788084"/>
              <a:gd name="connsiteY6" fmla="*/ 3958122 h 5335133"/>
              <a:gd name="connsiteX7" fmla="*/ 162747 w 5788084"/>
              <a:gd name="connsiteY7" fmla="*/ 2274466 h 53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6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8968700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 3"/>
          <p:cNvGrpSpPr/>
          <p:nvPr userDrawn="1"/>
        </p:nvGrpSpPr>
        <p:grpSpPr>
          <a:xfrm rot="21247073">
            <a:off x="-1761892" y="-334537"/>
            <a:ext cx="19187532" cy="9077094"/>
            <a:chOff x="-2207941" y="334536"/>
            <a:chExt cx="19187532" cy="9077094"/>
          </a:xfrm>
        </p:grpSpPr>
        <p:sp>
          <p:nvSpPr>
            <p:cNvPr id="3" name="椭圆 1"/>
            <p:cNvSpPr/>
            <p:nvPr userDrawn="1"/>
          </p:nvSpPr>
          <p:spPr>
            <a:xfrm rot="354265">
              <a:off x="-2207941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>
              <a:off x="-1709853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607140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3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36616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9" name="组 8"/>
          <p:cNvGrpSpPr/>
          <p:nvPr userDrawn="1"/>
        </p:nvGrpSpPr>
        <p:grpSpPr>
          <a:xfrm rot="17100000" flipH="1">
            <a:off x="-1996604" y="-2649433"/>
            <a:ext cx="12969854" cy="15178844"/>
            <a:chOff x="-3533241" y="-1493421"/>
            <a:chExt cx="10611835" cy="9526783"/>
          </a:xfrm>
        </p:grpSpPr>
        <p:sp>
          <p:nvSpPr>
            <p:cNvPr id="10" name="椭圆 1"/>
            <p:cNvSpPr/>
            <p:nvPr userDrawn="1"/>
          </p:nvSpPr>
          <p:spPr>
            <a:xfrm rot="19800000">
              <a:off x="-3533241" y="-1061330"/>
              <a:ext cx="10611835" cy="8841402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11" name="椭圆 1"/>
            <p:cNvSpPr/>
            <p:nvPr userDrawn="1"/>
          </p:nvSpPr>
          <p:spPr>
            <a:xfrm rot="17526771">
              <a:off x="-3623933" y="-1120658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1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accent2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7537799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2">
                  <a:lumMod val="50000"/>
                </a:schemeClr>
              </a:gs>
              <a:gs pos="41000">
                <a:schemeClr val="accent1">
                  <a:lumMod val="75000"/>
                  <a:alpha val="80000"/>
                </a:schemeClr>
              </a:gs>
              <a:gs pos="0">
                <a:schemeClr val="accent3">
                  <a:lumMod val="75000"/>
                  <a:alpha val="80000"/>
                </a:schemeClr>
              </a:gs>
              <a:gs pos="72000">
                <a:schemeClr val="accent2">
                  <a:lumMod val="75000"/>
                  <a:alpha val="8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787497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6"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74841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7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47905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8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51549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" name="组 3"/>
          <p:cNvGrpSpPr/>
          <p:nvPr userDrawn="1"/>
        </p:nvGrpSpPr>
        <p:grpSpPr>
          <a:xfrm rot="21247073">
            <a:off x="-1761892" y="-334537"/>
            <a:ext cx="19187532" cy="9077094"/>
            <a:chOff x="-2207941" y="334536"/>
            <a:chExt cx="19187532" cy="9077094"/>
          </a:xfrm>
        </p:grpSpPr>
        <p:sp>
          <p:nvSpPr>
            <p:cNvPr id="3" name="椭圆 1"/>
            <p:cNvSpPr/>
            <p:nvPr userDrawn="1"/>
          </p:nvSpPr>
          <p:spPr>
            <a:xfrm rot="354265">
              <a:off x="-2207941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>
              <a:off x="-1709853" y="334536"/>
              <a:ext cx="18689444" cy="9077094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6607140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r">
              <a:buNone/>
              <a:defRPr sz="2400" b="1">
                <a:solidFill>
                  <a:schemeClr val="accent4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595930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三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2024818" y="-1006438"/>
            <a:ext cx="8744932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604397" y="2011116"/>
            <a:ext cx="2776216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标题</a:t>
            </a:r>
            <a:endParaRPr kumimoji="1"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4397" y="3545510"/>
            <a:ext cx="2776216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7082848" y="1693799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8015489" y="1693799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7082848" y="3093408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8015489" y="3093408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7086211" y="4493017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8018852" y="4493017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67048464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89000"/>
                </a:schemeClr>
              </a:gs>
              <a:gs pos="23000">
                <a:schemeClr val="accent5">
                  <a:lumMod val="89000"/>
                </a:schemeClr>
              </a:gs>
              <a:gs pos="69000">
                <a:schemeClr val="accent5">
                  <a:lumMod val="75000"/>
                </a:schemeClr>
              </a:gs>
              <a:gs pos="97000">
                <a:schemeClr val="accent5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" name="椭圆 1"/>
          <p:cNvSpPr/>
          <p:nvPr userDrawn="1"/>
        </p:nvSpPr>
        <p:spPr>
          <a:xfrm rot="19800000">
            <a:off x="5067768" y="-247745"/>
            <a:ext cx="9526783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" fmla="*/ 108839 w 5421067"/>
              <a:gd name="connsiteY0" fmla="*/ 2712298 h 5368412"/>
              <a:gd name="connsiteX1" fmla="*/ 732953 w 5421067"/>
              <a:gd name="connsiteY1" fmla="*/ 1043155 h 5368412"/>
              <a:gd name="connsiteX2" fmla="*/ 2764953 w 5421067"/>
              <a:gd name="connsiteY2" fmla="*/ 56184 h 5368412"/>
              <a:gd name="connsiteX3" fmla="*/ 5421067 w 5421067"/>
              <a:gd name="connsiteY3" fmla="*/ 2712298 h 5368412"/>
              <a:gd name="connsiteX4" fmla="*/ 2764953 w 5421067"/>
              <a:gd name="connsiteY4" fmla="*/ 5368412 h 5368412"/>
              <a:gd name="connsiteX5" fmla="*/ 108839 w 5421067"/>
              <a:gd name="connsiteY5" fmla="*/ 2712298 h 5368412"/>
              <a:gd name="connsiteX0" fmla="*/ 108839 w 5480256"/>
              <a:gd name="connsiteY0" fmla="*/ 2656720 h 5312834"/>
              <a:gd name="connsiteX1" fmla="*/ 732953 w 5480256"/>
              <a:gd name="connsiteY1" fmla="*/ 987577 h 5312834"/>
              <a:gd name="connsiteX2" fmla="*/ 2764953 w 5480256"/>
              <a:gd name="connsiteY2" fmla="*/ 606 h 5312834"/>
              <a:gd name="connsiteX3" fmla="*/ 4303469 w 5480256"/>
              <a:gd name="connsiteY3" fmla="*/ 871463 h 5312834"/>
              <a:gd name="connsiteX4" fmla="*/ 5421067 w 5480256"/>
              <a:gd name="connsiteY4" fmla="*/ 2656720 h 5312834"/>
              <a:gd name="connsiteX5" fmla="*/ 2764953 w 5480256"/>
              <a:gd name="connsiteY5" fmla="*/ 5312834 h 5312834"/>
              <a:gd name="connsiteX6" fmla="*/ 108839 w 5480256"/>
              <a:gd name="connsiteY6" fmla="*/ 2656720 h 5312834"/>
              <a:gd name="connsiteX0" fmla="*/ 108839 w 5544800"/>
              <a:gd name="connsiteY0" fmla="*/ 2666351 h 5322465"/>
              <a:gd name="connsiteX1" fmla="*/ 732953 w 5544800"/>
              <a:gd name="connsiteY1" fmla="*/ 997208 h 5322465"/>
              <a:gd name="connsiteX2" fmla="*/ 2764953 w 5544800"/>
              <a:gd name="connsiteY2" fmla="*/ 10237 h 5322465"/>
              <a:gd name="connsiteX3" fmla="*/ 4971126 w 5544800"/>
              <a:gd name="connsiteY3" fmla="*/ 619837 h 5322465"/>
              <a:gd name="connsiteX4" fmla="*/ 5421067 w 5544800"/>
              <a:gd name="connsiteY4" fmla="*/ 2666351 h 5322465"/>
              <a:gd name="connsiteX5" fmla="*/ 2764953 w 5544800"/>
              <a:gd name="connsiteY5" fmla="*/ 5322465 h 5322465"/>
              <a:gd name="connsiteX6" fmla="*/ 108839 w 5544800"/>
              <a:gd name="connsiteY6" fmla="*/ 2666351 h 5322465"/>
              <a:gd name="connsiteX0" fmla="*/ 108839 w 5237336"/>
              <a:gd name="connsiteY0" fmla="*/ 2666351 h 5322940"/>
              <a:gd name="connsiteX1" fmla="*/ 732953 w 5237336"/>
              <a:gd name="connsiteY1" fmla="*/ 997208 h 5322940"/>
              <a:gd name="connsiteX2" fmla="*/ 2764953 w 5237336"/>
              <a:gd name="connsiteY2" fmla="*/ 10237 h 5322940"/>
              <a:gd name="connsiteX3" fmla="*/ 4971126 w 5237336"/>
              <a:gd name="connsiteY3" fmla="*/ 619837 h 5322940"/>
              <a:gd name="connsiteX4" fmla="*/ 4927582 w 5237336"/>
              <a:gd name="connsiteY4" fmla="*/ 2869551 h 5322940"/>
              <a:gd name="connsiteX5" fmla="*/ 2764953 w 5237336"/>
              <a:gd name="connsiteY5" fmla="*/ 5322465 h 5322940"/>
              <a:gd name="connsiteX6" fmla="*/ 108839 w 5237336"/>
              <a:gd name="connsiteY6" fmla="*/ 2666351 h 5322940"/>
              <a:gd name="connsiteX0" fmla="*/ 108839 w 5705147"/>
              <a:gd name="connsiteY0" fmla="*/ 2666351 h 5325044"/>
              <a:gd name="connsiteX1" fmla="*/ 732953 w 5705147"/>
              <a:gd name="connsiteY1" fmla="*/ 997208 h 5325044"/>
              <a:gd name="connsiteX2" fmla="*/ 2764953 w 5705147"/>
              <a:gd name="connsiteY2" fmla="*/ 10237 h 5325044"/>
              <a:gd name="connsiteX3" fmla="*/ 4971126 w 5705147"/>
              <a:gd name="connsiteY3" fmla="*/ 619837 h 5325044"/>
              <a:gd name="connsiteX4" fmla="*/ 5609754 w 5705147"/>
              <a:gd name="connsiteY4" fmla="*/ 3116294 h 5325044"/>
              <a:gd name="connsiteX5" fmla="*/ 2764953 w 5705147"/>
              <a:gd name="connsiteY5" fmla="*/ 5322465 h 5325044"/>
              <a:gd name="connsiteX6" fmla="*/ 108839 w 5705147"/>
              <a:gd name="connsiteY6" fmla="*/ 2666351 h 5325044"/>
              <a:gd name="connsiteX0" fmla="*/ 49424 w 5645732"/>
              <a:gd name="connsiteY0" fmla="*/ 2666351 h 5343874"/>
              <a:gd name="connsiteX1" fmla="*/ 673538 w 5645732"/>
              <a:gd name="connsiteY1" fmla="*/ 997208 h 5343874"/>
              <a:gd name="connsiteX2" fmla="*/ 2705538 w 5645732"/>
              <a:gd name="connsiteY2" fmla="*/ 10237 h 5343874"/>
              <a:gd name="connsiteX3" fmla="*/ 4911711 w 5645732"/>
              <a:gd name="connsiteY3" fmla="*/ 619837 h 5343874"/>
              <a:gd name="connsiteX4" fmla="*/ 5550339 w 5645732"/>
              <a:gd name="connsiteY4" fmla="*/ 3116294 h 5343874"/>
              <a:gd name="connsiteX5" fmla="*/ 2705538 w 5645732"/>
              <a:gd name="connsiteY5" fmla="*/ 5322465 h 5343874"/>
              <a:gd name="connsiteX6" fmla="*/ 339710 w 5645732"/>
              <a:gd name="connsiteY6" fmla="*/ 4146808 h 5343874"/>
              <a:gd name="connsiteX7" fmla="*/ 49424 w 5645732"/>
              <a:gd name="connsiteY7" fmla="*/ 2666351 h 5343874"/>
              <a:gd name="connsiteX0" fmla="*/ 180841 w 5777149"/>
              <a:gd name="connsiteY0" fmla="*/ 2666351 h 5335133"/>
              <a:gd name="connsiteX1" fmla="*/ 804955 w 5777149"/>
              <a:gd name="connsiteY1" fmla="*/ 997208 h 5335133"/>
              <a:gd name="connsiteX2" fmla="*/ 2836955 w 5777149"/>
              <a:gd name="connsiteY2" fmla="*/ 10237 h 5335133"/>
              <a:gd name="connsiteX3" fmla="*/ 5043128 w 5777149"/>
              <a:gd name="connsiteY3" fmla="*/ 619837 h 5335133"/>
              <a:gd name="connsiteX4" fmla="*/ 5681756 w 5777149"/>
              <a:gd name="connsiteY4" fmla="*/ 3116294 h 5335133"/>
              <a:gd name="connsiteX5" fmla="*/ 2836955 w 5777149"/>
              <a:gd name="connsiteY5" fmla="*/ 5322465 h 5335133"/>
              <a:gd name="connsiteX6" fmla="*/ 238898 w 5777149"/>
              <a:gd name="connsiteY6" fmla="*/ 3958122 h 5335133"/>
              <a:gd name="connsiteX7" fmla="*/ 180841 w 5777149"/>
              <a:gd name="connsiteY7" fmla="*/ 2666351 h 5335133"/>
              <a:gd name="connsiteX0" fmla="*/ 162747 w 5788084"/>
              <a:gd name="connsiteY0" fmla="*/ 2274466 h 5335133"/>
              <a:gd name="connsiteX1" fmla="*/ 815890 w 5788084"/>
              <a:gd name="connsiteY1" fmla="*/ 997208 h 5335133"/>
              <a:gd name="connsiteX2" fmla="*/ 2847890 w 5788084"/>
              <a:gd name="connsiteY2" fmla="*/ 10237 h 5335133"/>
              <a:gd name="connsiteX3" fmla="*/ 5054063 w 5788084"/>
              <a:gd name="connsiteY3" fmla="*/ 619837 h 5335133"/>
              <a:gd name="connsiteX4" fmla="*/ 5692691 w 5788084"/>
              <a:gd name="connsiteY4" fmla="*/ 3116294 h 5335133"/>
              <a:gd name="connsiteX5" fmla="*/ 2847890 w 5788084"/>
              <a:gd name="connsiteY5" fmla="*/ 5322465 h 5335133"/>
              <a:gd name="connsiteX6" fmla="*/ 249833 w 5788084"/>
              <a:gd name="connsiteY6" fmla="*/ 3958122 h 5335133"/>
              <a:gd name="connsiteX7" fmla="*/ 162747 w 5788084"/>
              <a:gd name="connsiteY7" fmla="*/ 2274466 h 53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5" name="椭圆 1"/>
          <p:cNvSpPr/>
          <p:nvPr userDrawn="1"/>
        </p:nvSpPr>
        <p:spPr>
          <a:xfrm rot="17526771">
            <a:off x="5527534" y="-479972"/>
            <a:ext cx="9526783" cy="8781257"/>
          </a:xfrm>
          <a:custGeom>
            <a:avLst/>
            <a:gdLst>
              <a:gd name="connsiteX0" fmla="*/ 0 w 5312228"/>
              <a:gd name="connsiteY0" fmla="*/ 2656114 h 5312228"/>
              <a:gd name="connsiteX1" fmla="*/ 2656114 w 5312228"/>
              <a:gd name="connsiteY1" fmla="*/ 0 h 5312228"/>
              <a:gd name="connsiteX2" fmla="*/ 5312228 w 5312228"/>
              <a:gd name="connsiteY2" fmla="*/ 2656114 h 5312228"/>
              <a:gd name="connsiteX3" fmla="*/ 2656114 w 5312228"/>
              <a:gd name="connsiteY3" fmla="*/ 5312228 h 5312228"/>
              <a:gd name="connsiteX4" fmla="*/ 0 w 5312228"/>
              <a:gd name="connsiteY4" fmla="*/ 2656114 h 5312228"/>
              <a:gd name="connsiteX0" fmla="*/ 108839 w 5421067"/>
              <a:gd name="connsiteY0" fmla="*/ 2712298 h 5368412"/>
              <a:gd name="connsiteX1" fmla="*/ 732953 w 5421067"/>
              <a:gd name="connsiteY1" fmla="*/ 1043155 h 5368412"/>
              <a:gd name="connsiteX2" fmla="*/ 2764953 w 5421067"/>
              <a:gd name="connsiteY2" fmla="*/ 56184 h 5368412"/>
              <a:gd name="connsiteX3" fmla="*/ 5421067 w 5421067"/>
              <a:gd name="connsiteY3" fmla="*/ 2712298 h 5368412"/>
              <a:gd name="connsiteX4" fmla="*/ 2764953 w 5421067"/>
              <a:gd name="connsiteY4" fmla="*/ 5368412 h 5368412"/>
              <a:gd name="connsiteX5" fmla="*/ 108839 w 5421067"/>
              <a:gd name="connsiteY5" fmla="*/ 2712298 h 5368412"/>
              <a:gd name="connsiteX0" fmla="*/ 108839 w 5480256"/>
              <a:gd name="connsiteY0" fmla="*/ 2656720 h 5312834"/>
              <a:gd name="connsiteX1" fmla="*/ 732953 w 5480256"/>
              <a:gd name="connsiteY1" fmla="*/ 987577 h 5312834"/>
              <a:gd name="connsiteX2" fmla="*/ 2764953 w 5480256"/>
              <a:gd name="connsiteY2" fmla="*/ 606 h 5312834"/>
              <a:gd name="connsiteX3" fmla="*/ 4303469 w 5480256"/>
              <a:gd name="connsiteY3" fmla="*/ 871463 h 5312834"/>
              <a:gd name="connsiteX4" fmla="*/ 5421067 w 5480256"/>
              <a:gd name="connsiteY4" fmla="*/ 2656720 h 5312834"/>
              <a:gd name="connsiteX5" fmla="*/ 2764953 w 5480256"/>
              <a:gd name="connsiteY5" fmla="*/ 5312834 h 5312834"/>
              <a:gd name="connsiteX6" fmla="*/ 108839 w 5480256"/>
              <a:gd name="connsiteY6" fmla="*/ 2656720 h 5312834"/>
              <a:gd name="connsiteX0" fmla="*/ 108839 w 5544800"/>
              <a:gd name="connsiteY0" fmla="*/ 2666351 h 5322465"/>
              <a:gd name="connsiteX1" fmla="*/ 732953 w 5544800"/>
              <a:gd name="connsiteY1" fmla="*/ 997208 h 5322465"/>
              <a:gd name="connsiteX2" fmla="*/ 2764953 w 5544800"/>
              <a:gd name="connsiteY2" fmla="*/ 10237 h 5322465"/>
              <a:gd name="connsiteX3" fmla="*/ 4971126 w 5544800"/>
              <a:gd name="connsiteY3" fmla="*/ 619837 h 5322465"/>
              <a:gd name="connsiteX4" fmla="*/ 5421067 w 5544800"/>
              <a:gd name="connsiteY4" fmla="*/ 2666351 h 5322465"/>
              <a:gd name="connsiteX5" fmla="*/ 2764953 w 5544800"/>
              <a:gd name="connsiteY5" fmla="*/ 5322465 h 5322465"/>
              <a:gd name="connsiteX6" fmla="*/ 108839 w 5544800"/>
              <a:gd name="connsiteY6" fmla="*/ 2666351 h 5322465"/>
              <a:gd name="connsiteX0" fmla="*/ 108839 w 5237336"/>
              <a:gd name="connsiteY0" fmla="*/ 2666351 h 5322940"/>
              <a:gd name="connsiteX1" fmla="*/ 732953 w 5237336"/>
              <a:gd name="connsiteY1" fmla="*/ 997208 h 5322940"/>
              <a:gd name="connsiteX2" fmla="*/ 2764953 w 5237336"/>
              <a:gd name="connsiteY2" fmla="*/ 10237 h 5322940"/>
              <a:gd name="connsiteX3" fmla="*/ 4971126 w 5237336"/>
              <a:gd name="connsiteY3" fmla="*/ 619837 h 5322940"/>
              <a:gd name="connsiteX4" fmla="*/ 4927582 w 5237336"/>
              <a:gd name="connsiteY4" fmla="*/ 2869551 h 5322940"/>
              <a:gd name="connsiteX5" fmla="*/ 2764953 w 5237336"/>
              <a:gd name="connsiteY5" fmla="*/ 5322465 h 5322940"/>
              <a:gd name="connsiteX6" fmla="*/ 108839 w 5237336"/>
              <a:gd name="connsiteY6" fmla="*/ 2666351 h 5322940"/>
              <a:gd name="connsiteX0" fmla="*/ 108839 w 5705147"/>
              <a:gd name="connsiteY0" fmla="*/ 2666351 h 5325044"/>
              <a:gd name="connsiteX1" fmla="*/ 732953 w 5705147"/>
              <a:gd name="connsiteY1" fmla="*/ 997208 h 5325044"/>
              <a:gd name="connsiteX2" fmla="*/ 2764953 w 5705147"/>
              <a:gd name="connsiteY2" fmla="*/ 10237 h 5325044"/>
              <a:gd name="connsiteX3" fmla="*/ 4971126 w 5705147"/>
              <a:gd name="connsiteY3" fmla="*/ 619837 h 5325044"/>
              <a:gd name="connsiteX4" fmla="*/ 5609754 w 5705147"/>
              <a:gd name="connsiteY4" fmla="*/ 3116294 h 5325044"/>
              <a:gd name="connsiteX5" fmla="*/ 2764953 w 5705147"/>
              <a:gd name="connsiteY5" fmla="*/ 5322465 h 5325044"/>
              <a:gd name="connsiteX6" fmla="*/ 108839 w 5705147"/>
              <a:gd name="connsiteY6" fmla="*/ 2666351 h 5325044"/>
              <a:gd name="connsiteX0" fmla="*/ 49424 w 5645732"/>
              <a:gd name="connsiteY0" fmla="*/ 2666351 h 5343874"/>
              <a:gd name="connsiteX1" fmla="*/ 673538 w 5645732"/>
              <a:gd name="connsiteY1" fmla="*/ 997208 h 5343874"/>
              <a:gd name="connsiteX2" fmla="*/ 2705538 w 5645732"/>
              <a:gd name="connsiteY2" fmla="*/ 10237 h 5343874"/>
              <a:gd name="connsiteX3" fmla="*/ 4911711 w 5645732"/>
              <a:gd name="connsiteY3" fmla="*/ 619837 h 5343874"/>
              <a:gd name="connsiteX4" fmla="*/ 5550339 w 5645732"/>
              <a:gd name="connsiteY4" fmla="*/ 3116294 h 5343874"/>
              <a:gd name="connsiteX5" fmla="*/ 2705538 w 5645732"/>
              <a:gd name="connsiteY5" fmla="*/ 5322465 h 5343874"/>
              <a:gd name="connsiteX6" fmla="*/ 339710 w 5645732"/>
              <a:gd name="connsiteY6" fmla="*/ 4146808 h 5343874"/>
              <a:gd name="connsiteX7" fmla="*/ 49424 w 5645732"/>
              <a:gd name="connsiteY7" fmla="*/ 2666351 h 5343874"/>
              <a:gd name="connsiteX0" fmla="*/ 180841 w 5777149"/>
              <a:gd name="connsiteY0" fmla="*/ 2666351 h 5335133"/>
              <a:gd name="connsiteX1" fmla="*/ 804955 w 5777149"/>
              <a:gd name="connsiteY1" fmla="*/ 997208 h 5335133"/>
              <a:gd name="connsiteX2" fmla="*/ 2836955 w 5777149"/>
              <a:gd name="connsiteY2" fmla="*/ 10237 h 5335133"/>
              <a:gd name="connsiteX3" fmla="*/ 5043128 w 5777149"/>
              <a:gd name="connsiteY3" fmla="*/ 619837 h 5335133"/>
              <a:gd name="connsiteX4" fmla="*/ 5681756 w 5777149"/>
              <a:gd name="connsiteY4" fmla="*/ 3116294 h 5335133"/>
              <a:gd name="connsiteX5" fmla="*/ 2836955 w 5777149"/>
              <a:gd name="connsiteY5" fmla="*/ 5322465 h 5335133"/>
              <a:gd name="connsiteX6" fmla="*/ 238898 w 5777149"/>
              <a:gd name="connsiteY6" fmla="*/ 3958122 h 5335133"/>
              <a:gd name="connsiteX7" fmla="*/ 180841 w 5777149"/>
              <a:gd name="connsiteY7" fmla="*/ 2666351 h 5335133"/>
              <a:gd name="connsiteX0" fmla="*/ 162747 w 5788084"/>
              <a:gd name="connsiteY0" fmla="*/ 2274466 h 5335133"/>
              <a:gd name="connsiteX1" fmla="*/ 815890 w 5788084"/>
              <a:gd name="connsiteY1" fmla="*/ 997208 h 5335133"/>
              <a:gd name="connsiteX2" fmla="*/ 2847890 w 5788084"/>
              <a:gd name="connsiteY2" fmla="*/ 10237 h 5335133"/>
              <a:gd name="connsiteX3" fmla="*/ 5054063 w 5788084"/>
              <a:gd name="connsiteY3" fmla="*/ 619837 h 5335133"/>
              <a:gd name="connsiteX4" fmla="*/ 5692691 w 5788084"/>
              <a:gd name="connsiteY4" fmla="*/ 3116294 h 5335133"/>
              <a:gd name="connsiteX5" fmla="*/ 2847890 w 5788084"/>
              <a:gd name="connsiteY5" fmla="*/ 5322465 h 5335133"/>
              <a:gd name="connsiteX6" fmla="*/ 249833 w 5788084"/>
              <a:gd name="connsiteY6" fmla="*/ 3958122 h 5335133"/>
              <a:gd name="connsiteX7" fmla="*/ 162747 w 5788084"/>
              <a:gd name="connsiteY7" fmla="*/ 2274466 h 53351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788084" h="5335133">
                <a:moveTo>
                  <a:pt x="162747" y="2274466"/>
                </a:moveTo>
                <a:cubicBezTo>
                  <a:pt x="257090" y="1780980"/>
                  <a:pt x="373204" y="1439894"/>
                  <a:pt x="815890" y="997208"/>
                </a:cubicBezTo>
                <a:cubicBezTo>
                  <a:pt x="1258576" y="554522"/>
                  <a:pt x="2141528" y="73132"/>
                  <a:pt x="2847890" y="10237"/>
                </a:cubicBezTo>
                <a:cubicBezTo>
                  <a:pt x="3554252" y="-52658"/>
                  <a:pt x="4611377" y="177151"/>
                  <a:pt x="5054063" y="619837"/>
                </a:cubicBezTo>
                <a:cubicBezTo>
                  <a:pt x="5496749" y="1062523"/>
                  <a:pt x="6002329" y="2414770"/>
                  <a:pt x="5692691" y="3116294"/>
                </a:cubicBezTo>
                <a:cubicBezTo>
                  <a:pt x="5383053" y="3817818"/>
                  <a:pt x="3755033" y="5182160"/>
                  <a:pt x="2847890" y="5322465"/>
                </a:cubicBezTo>
                <a:cubicBezTo>
                  <a:pt x="1940747" y="5462770"/>
                  <a:pt x="692519" y="4400808"/>
                  <a:pt x="249833" y="3958122"/>
                </a:cubicBezTo>
                <a:cubicBezTo>
                  <a:pt x="-192853" y="3515436"/>
                  <a:pt x="68404" y="2767952"/>
                  <a:pt x="162747" y="2274466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kumimoji="1" lang="zh-CN" altLang="en-US"/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35317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_11">
    <p:bg>
      <p:bgPr>
        <a:solidFill>
          <a:schemeClr val="accent5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7"/>
          <p:cNvSpPr>
            <a:spLocks noGrp="1"/>
          </p:cNvSpPr>
          <p:nvPr>
            <p:ph type="body" sz="quarter" idx="10" hasCustomPrompt="1"/>
          </p:nvPr>
        </p:nvSpPr>
        <p:spPr>
          <a:xfrm>
            <a:off x="322289" y="258233"/>
            <a:ext cx="5302783" cy="721395"/>
          </a:xfrm>
          <a:prstGeom prst="rect">
            <a:avLst/>
          </a:prstGeom>
          <a:ln w="12700" cmpd="sng">
            <a:noFill/>
          </a:ln>
        </p:spPr>
        <p:txBody>
          <a:bodyPr vert="horz" anchor="ctr"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</a:lstStyle>
          <a:p>
            <a:pPr lvl="0"/>
            <a:r>
              <a:rPr kumimoji="1" lang="en-US" altLang="zh-CN" dirty="0"/>
              <a:t>CLICK</a:t>
            </a:r>
            <a:r>
              <a:rPr kumimoji="1" lang="zh-CN" altLang="en-US" dirty="0"/>
              <a:t> </a:t>
            </a:r>
            <a:r>
              <a:rPr kumimoji="1" lang="en-US" altLang="zh-CN" dirty="0"/>
              <a:t>HERE</a:t>
            </a:r>
            <a:r>
              <a:rPr kumimoji="1" lang="zh-CN" altLang="en-US" dirty="0"/>
              <a:t> </a:t>
            </a:r>
            <a:r>
              <a:rPr kumimoji="1" lang="en-US" altLang="zh-CN" dirty="0"/>
              <a:t>TO</a:t>
            </a:r>
            <a:r>
              <a:rPr kumimoji="1" lang="zh-CN" altLang="en-US" dirty="0"/>
              <a:t> </a:t>
            </a:r>
            <a:r>
              <a:rPr kumimoji="1" lang="en-US" altLang="zh-CN" dirty="0"/>
              <a:t>ADD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YOUR</a:t>
            </a:r>
            <a:r>
              <a:rPr kumimoji="1" lang="zh-CN" altLang="en-US" dirty="0"/>
              <a:t> </a:t>
            </a:r>
            <a:r>
              <a:rPr kumimoji="1" lang="en-US" altLang="zh-CN" dirty="0"/>
              <a:t>TITLE</a:t>
            </a:r>
            <a:endParaRPr kumimoji="1" lang="zh-CN" altLang="en-US" dirty="0"/>
          </a:p>
        </p:txBody>
      </p:sp>
      <p:sp>
        <p:nvSpPr>
          <p:cNvPr id="3" name="矩形 2"/>
          <p:cNvSpPr/>
          <p:nvPr userDrawn="1"/>
        </p:nvSpPr>
        <p:spPr>
          <a:xfrm>
            <a:off x="0" y="1182028"/>
            <a:ext cx="12192000" cy="56759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88714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4683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5D0D22-175D-40FD-9C86-6DBF847BC4E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1755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26E857-7F7D-49A9-BC46-70043120B4A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620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30614-F765-4D55-9347-2F51ABEA435E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173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注页">
    <p:bg>
      <p:bgPr>
        <a:solidFill>
          <a:srgbClr val="E73A1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440603" y="759873"/>
            <a:ext cx="662361" cy="37965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标注</a:t>
            </a:r>
          </a:p>
        </p:txBody>
      </p:sp>
      <p:sp>
        <p:nvSpPr>
          <p:cNvPr id="11" name="矩形 10"/>
          <p:cNvSpPr/>
          <p:nvPr userDrawn="1"/>
        </p:nvSpPr>
        <p:spPr>
          <a:xfrm>
            <a:off x="2572589" y="759873"/>
            <a:ext cx="1402001" cy="34532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字体使用 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行距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背景图片出处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声明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12" name="矩形 11"/>
          <p:cNvSpPr/>
          <p:nvPr userDrawn="1"/>
        </p:nvSpPr>
        <p:spPr>
          <a:xfrm>
            <a:off x="4153010" y="759873"/>
            <a:ext cx="7074345" cy="42398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英文 </a:t>
            </a:r>
            <a:r>
              <a:rPr kumimoji="0" lang="is-I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宋体" panose="02010600030101010101" pitchFamily="2" charset="-122"/>
                <a:cs typeface="Segoe UI Light"/>
              </a:rPr>
              <a:t>Microsoft YaHei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宋体" panose="02010600030101010101" pitchFamily="2" charset="-122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中文 微软雅黑</a:t>
            </a: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正文 </a:t>
            </a:r>
            <a:r>
              <a:rPr kumimoji="0" lang="en-US" altLang="zh-CN" sz="1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1.3</a:t>
            </a: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cn.bing.com</a:t>
            </a: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  <a:p>
            <a:pPr marL="0" marR="0" lvl="0" indent="0" algn="l" defTabSz="609585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本网站所提供的任何信息内容（包括但不限于 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PPT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模板、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Word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文档、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Excel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 charset="0"/>
                <a:ea typeface="Segoe UI Light" charset="0"/>
                <a:cs typeface="Segoe UI Light" charset="0"/>
              </a:rPr>
              <a:t> 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图表、图片素材等）均受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中华人民共和国著作权法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、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《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信息网络传播权保护条例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》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及其他适用的法律法规的保护，未经权利人书面明确授权，信息内容的任何部分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(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包括图片或图表</a:t>
            </a:r>
            <a:r>
              <a:rPr kumimoji="0" lang="en-US" altLang="zh-CN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)</a:t>
            </a:r>
            <a:r>
              <a:rPr kumimoji="0" lang="zh-CN" altLang="en-US" sz="13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/>
                <a:ea typeface="微软雅黑" charset="0"/>
                <a:cs typeface="+mn-cs"/>
              </a:rPr>
              <a:t>不得被全部或部分的复制、传播、销售，否则将承担法律责任。</a:t>
            </a:r>
          </a:p>
        </p:txBody>
      </p:sp>
      <p:sp>
        <p:nvSpPr>
          <p:cNvPr id="13" name="矩形 12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</p:spTree>
    <p:extLst>
      <p:ext uri="{BB962C8B-B14F-4D97-AF65-F5344CB8AC3E}">
        <p14:creationId xmlns:p14="http://schemas.microsoft.com/office/powerpoint/2010/main" val="3106290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 userDrawn="1"/>
        </p:nvSpPr>
        <p:spPr>
          <a:xfrm>
            <a:off x="440603" y="759873"/>
            <a:ext cx="17139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 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67B43CCB-1998-4484-B269-9ACB654ACB71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一键调整模板颜色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CF1532F4-AF97-400D-84E6-F00D2B3D35D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A7E11C8-4335-45B0-A270-313A25ABC63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0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45615889-3ACE-4C91-970F-789D759EAC1E}"/>
              </a:ext>
            </a:extLst>
          </p:cNvPr>
          <p:cNvSpPr txBox="1"/>
          <p:nvPr userDrawn="1"/>
        </p:nvSpPr>
        <p:spPr>
          <a:xfrm>
            <a:off x="333477" y="6061002"/>
            <a:ext cx="3183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选择“设计”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“变体”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“颜色”；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CD19D40D-978A-4E04-8450-F6DC61B85399}"/>
              </a:ext>
            </a:extLst>
          </p:cNvPr>
          <p:cNvSpPr txBox="1"/>
          <p:nvPr userDrawn="1"/>
        </p:nvSpPr>
        <p:spPr>
          <a:xfrm>
            <a:off x="6360651" y="6061002"/>
            <a:ext cx="4562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选择你喜欢的颜色搭配，模板一秒调整为你选颜色。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299860AF-0C43-4649-A586-85D19517B6F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005928" y="2609333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6130A4D-8EC7-4AC1-B434-55DC691028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787853" y="42571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022891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模板使用技巧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54DB237-C74A-4BA8-A097-6A053DD3C747}"/>
              </a:ext>
            </a:extLst>
          </p:cNvPr>
          <p:cNvSpPr/>
          <p:nvPr userDrawn="1"/>
        </p:nvSpPr>
        <p:spPr>
          <a:xfrm>
            <a:off x="440603" y="759873"/>
            <a:ext cx="17508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模板使用技巧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/>
                <a:ea typeface="微软雅黑"/>
                <a:cs typeface="Segoe UI Light"/>
              </a:rPr>
              <a:t> 2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/>
              <a:ea typeface="微软雅黑"/>
              <a:cs typeface="Segoe UI Light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172DAD1-F67C-4AB8-ACEF-004237CB3D3F}"/>
              </a:ext>
            </a:extLst>
          </p:cNvPr>
          <p:cNvSpPr/>
          <p:nvPr userDrawn="1"/>
        </p:nvSpPr>
        <p:spPr>
          <a:xfrm>
            <a:off x="440603" y="182445"/>
            <a:ext cx="777777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Segoe UI Light"/>
                <a:ea typeface="微软雅黑" charset="0"/>
                <a:cs typeface="Segoe UI Light"/>
              </a:rPr>
              <a:t>OfficePLUS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Segoe UI Light"/>
              <a:ea typeface="微软雅黑" charset="0"/>
              <a:cs typeface="Segoe UI Light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300B558-79C0-475E-84A0-11700A36CA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31800" y="2138895"/>
            <a:ext cx="5295899" cy="3847021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ADFDE997-A67B-4FD0-B6AC-78D1EFE634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464301" y="2138895"/>
            <a:ext cx="5295900" cy="384702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3E1E676E-E869-48CE-BFB9-1C7FC981B376}"/>
              </a:ext>
            </a:extLst>
          </p:cNvPr>
          <p:cNvSpPr txBox="1"/>
          <p:nvPr userDrawn="1"/>
        </p:nvSpPr>
        <p:spPr>
          <a:xfrm>
            <a:off x="431800" y="1174234"/>
            <a:ext cx="34676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随时添加模板样式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7768A42A-9DCD-4784-A3EF-F1D80ADC183F}"/>
              </a:ext>
            </a:extLst>
          </p:cNvPr>
          <p:cNvSpPr txBox="1"/>
          <p:nvPr userDrawn="1"/>
        </p:nvSpPr>
        <p:spPr>
          <a:xfrm>
            <a:off x="333477" y="6061002"/>
            <a:ext cx="3010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选择“开始”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-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“新建幻灯片”；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BF8689A3-CABF-445F-829F-6396154A55D1}"/>
              </a:ext>
            </a:extLst>
          </p:cNvPr>
          <p:cNvSpPr txBox="1"/>
          <p:nvPr userDrawn="1"/>
        </p:nvSpPr>
        <p:spPr>
          <a:xfrm>
            <a:off x="6360651" y="6061002"/>
            <a:ext cx="52565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2.</a:t>
            </a:r>
            <a:r>
              <a:rPr kumimoji="0" lang="zh-CN" altLang="en-US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选择你需要的页面，如封面页，目录页，副标题页，内容页等</a:t>
            </a:r>
            <a:r>
              <a:rPr kumimoji="0" lang="en-US" altLang="zh-CN" sz="1200" b="0" i="0" u="none" strike="noStrike" kern="1200" cap="none" spc="15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…</a:t>
            </a:r>
            <a:endParaRPr kumimoji="0" lang="en-US" sz="1200" b="0" i="0" u="none" strike="noStrike" kern="1200" cap="none" spc="15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D7C9996A-24BA-4EE9-BA5A-589E184191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00878" y="2428358"/>
            <a:ext cx="819667" cy="81966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240487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关注服务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3BB9638-2D2F-48B1-A8CF-673B237DCC17}"/>
              </a:ext>
            </a:extLst>
          </p:cNvPr>
          <p:cNvSpPr/>
          <p:nvPr userDrawn="1"/>
        </p:nvSpPr>
        <p:spPr>
          <a:xfrm>
            <a:off x="0" y="3429000"/>
            <a:ext cx="12192000" cy="3429000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矩形: 圆角 3">
            <a:extLst>
              <a:ext uri="{FF2B5EF4-FFF2-40B4-BE49-F238E27FC236}">
                <a16:creationId xmlns:a16="http://schemas.microsoft.com/office/drawing/2014/main" id="{120C7C91-35F0-46E5-B511-2314CED2655F}"/>
              </a:ext>
            </a:extLst>
          </p:cNvPr>
          <p:cNvSpPr/>
          <p:nvPr userDrawn="1"/>
        </p:nvSpPr>
        <p:spPr>
          <a:xfrm>
            <a:off x="1079465" y="1527629"/>
            <a:ext cx="3802742" cy="3802742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5" name="图片 4" descr="图片包含 纵横字谜, 文字&#10;&#10;已生成极高可信度的说明">
            <a:extLst>
              <a:ext uri="{FF2B5EF4-FFF2-40B4-BE49-F238E27FC236}">
                <a16:creationId xmlns:a16="http://schemas.microsoft.com/office/drawing/2014/main" id="{25779B21-3BC1-4E47-8650-6B0E785B51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065" y="1756229"/>
            <a:ext cx="3345542" cy="3345542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343024A3-25F7-4B9A-9876-36F35421F6E6}"/>
              </a:ext>
            </a:extLst>
          </p:cNvPr>
          <p:cNvSpPr txBox="1"/>
          <p:nvPr userDrawn="1"/>
        </p:nvSpPr>
        <p:spPr>
          <a:xfrm>
            <a:off x="5239657" y="1566506"/>
            <a:ext cx="6013185" cy="35492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办公模板更新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微软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微信扫码关注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「 微软</a:t>
            </a:r>
            <a:r>
              <a:rPr kumimoji="0" lang="en-US" altLang="zh-CN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kumimoji="0" lang="zh-CN" altLang="en-US" sz="36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」服务号</a:t>
            </a:r>
            <a:endParaRPr kumimoji="0" lang="en-US" altLang="zh-CN" sz="3600" b="1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  <p:pic>
        <p:nvPicPr>
          <p:cNvPr id="7" name="图片 6">
            <a:hlinkClick r:id="rId3"/>
            <a:extLst>
              <a:ext uri="{FF2B5EF4-FFF2-40B4-BE49-F238E27FC236}">
                <a16:creationId xmlns:a16="http://schemas.microsoft.com/office/drawing/2014/main" id="{5524D02C-49CE-4D3D-8B89-07CEC3966F4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040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四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2024818" y="-1006438"/>
            <a:ext cx="8744932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604397" y="2011116"/>
            <a:ext cx="2776216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标题</a:t>
            </a:r>
            <a:endParaRPr kumimoji="1"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4397" y="3545510"/>
            <a:ext cx="2776216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7219023" y="1537682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8151664" y="1537682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7219023" y="2580452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8151664" y="2580452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3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7213362" y="3623222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4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8146003" y="3623222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7213362" y="4665992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8146003" y="4665992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719506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使用小程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>
            <a:extLst>
              <a:ext uri="{FF2B5EF4-FFF2-40B4-BE49-F238E27FC236}">
                <a16:creationId xmlns:a16="http://schemas.microsoft.com/office/drawing/2014/main" id="{3E71CC84-193F-4D28-98D9-17F9952F968C}"/>
              </a:ext>
            </a:extLst>
          </p:cNvPr>
          <p:cNvCxnSpPr/>
          <p:nvPr userDrawn="1"/>
        </p:nvCxnSpPr>
        <p:spPr>
          <a:xfrm>
            <a:off x="0" y="657288"/>
            <a:ext cx="12192000" cy="0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>
            <a:extLst>
              <a:ext uri="{FF2B5EF4-FFF2-40B4-BE49-F238E27FC236}">
                <a16:creationId xmlns:a16="http://schemas.microsoft.com/office/drawing/2014/main" id="{23A9F197-1133-4CEE-860F-85366976D0AC}"/>
              </a:ext>
            </a:extLst>
          </p:cNvPr>
          <p:cNvSpPr/>
          <p:nvPr userDrawn="1"/>
        </p:nvSpPr>
        <p:spPr>
          <a:xfrm>
            <a:off x="0" y="3091547"/>
            <a:ext cx="12192000" cy="3766453"/>
          </a:xfrm>
          <a:prstGeom prst="rect">
            <a:avLst/>
          </a:prstGeom>
          <a:solidFill>
            <a:srgbClr val="E73A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A954438-2CEB-4119-883B-8B9196F98504}"/>
              </a:ext>
            </a:extLst>
          </p:cNvPr>
          <p:cNvSpPr/>
          <p:nvPr userDrawn="1"/>
        </p:nvSpPr>
        <p:spPr>
          <a:xfrm>
            <a:off x="621395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矩形: 圆角 8">
            <a:extLst>
              <a:ext uri="{FF2B5EF4-FFF2-40B4-BE49-F238E27FC236}">
                <a16:creationId xmlns:a16="http://schemas.microsoft.com/office/drawing/2014/main" id="{4CD1A364-B227-4CFB-9287-6198C6C0443B}"/>
              </a:ext>
            </a:extLst>
          </p:cNvPr>
          <p:cNvSpPr/>
          <p:nvPr userDrawn="1"/>
        </p:nvSpPr>
        <p:spPr>
          <a:xfrm>
            <a:off x="4374467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EA6AD26-5781-4DAD-8C16-8C73B2C177AD}"/>
              </a:ext>
            </a:extLst>
          </p:cNvPr>
          <p:cNvSpPr txBox="1"/>
          <p:nvPr userDrawn="1"/>
        </p:nvSpPr>
        <p:spPr>
          <a:xfrm>
            <a:off x="1656327" y="286129"/>
            <a:ext cx="8879354" cy="6701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微信扫描小程序码，使用微软移动办公黑科技 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72806FD0-33B9-40F1-B8F9-079524CA002C}"/>
              </a:ext>
            </a:extLst>
          </p:cNvPr>
          <p:cNvCxnSpPr>
            <a:cxnSpLocks/>
          </p:cNvCxnSpPr>
          <p:nvPr userDrawn="1"/>
        </p:nvCxnSpPr>
        <p:spPr>
          <a:xfrm flipH="1">
            <a:off x="1523089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59FFD7E-3944-43A3-A5DD-D8673483D044}"/>
              </a:ext>
            </a:extLst>
          </p:cNvPr>
          <p:cNvCxnSpPr>
            <a:cxnSpLocks/>
          </p:cNvCxnSpPr>
          <p:nvPr userDrawn="1"/>
        </p:nvCxnSpPr>
        <p:spPr>
          <a:xfrm flipH="1">
            <a:off x="10402443" y="369629"/>
            <a:ext cx="266460" cy="622048"/>
          </a:xfrm>
          <a:prstGeom prst="line">
            <a:avLst/>
          </a:prstGeom>
          <a:ln>
            <a:solidFill>
              <a:srgbClr val="E73A1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矩形: 圆角 12">
            <a:extLst>
              <a:ext uri="{FF2B5EF4-FFF2-40B4-BE49-F238E27FC236}">
                <a16:creationId xmlns:a16="http://schemas.microsoft.com/office/drawing/2014/main" id="{C76706F4-B20C-489C-ACB9-010EF43FEF70}"/>
              </a:ext>
            </a:extLst>
          </p:cNvPr>
          <p:cNvSpPr/>
          <p:nvPr userDrawn="1"/>
        </p:nvSpPr>
        <p:spPr>
          <a:xfrm>
            <a:off x="8159751" y="1362836"/>
            <a:ext cx="3462340" cy="3462340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C50F7A0F-4C8A-4DA1-8AA3-1810FF4E7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924" t="13924" r="13924" b="13924"/>
          <a:stretch/>
        </p:blipFill>
        <p:spPr>
          <a:xfrm>
            <a:off x="4705130" y="1673081"/>
            <a:ext cx="2743200" cy="2743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60AD2DE-F13F-4332-90AE-87C7001EAD9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4439" r="14439"/>
          <a:stretch/>
        </p:blipFill>
        <p:spPr>
          <a:xfrm>
            <a:off x="8519321" y="1673081"/>
            <a:ext cx="2743200" cy="27432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19418449-E7C2-4E37-8045-DD4782B1252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80965" y="1673081"/>
            <a:ext cx="2743200" cy="27432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9A11A6D6-1DBD-4A10-8942-D3DDC4E182E9}"/>
              </a:ext>
            </a:extLst>
          </p:cNvPr>
          <p:cNvSpPr txBox="1"/>
          <p:nvPr userDrawn="1"/>
        </p:nvSpPr>
        <p:spPr>
          <a:xfrm>
            <a:off x="987447" y="5138740"/>
            <a:ext cx="2730235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在微信访问</a:t>
            </a:r>
            <a:r>
              <a:rPr kumimoji="0" lang="en-US" altLang="zh-CN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OneDrive</a:t>
            </a: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</a:t>
            </a:r>
            <a:r>
              <a:rPr kumimoji="0" lang="en-US" altLang="zh-CN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Office</a:t>
            </a: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文档 」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  <a:sym typeface="+mn-lt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274E825-3465-469E-BD06-097F250CA889}"/>
              </a:ext>
            </a:extLst>
          </p:cNvPr>
          <p:cNvSpPr txBox="1"/>
          <p:nvPr userDrawn="1"/>
        </p:nvSpPr>
        <p:spPr>
          <a:xfrm>
            <a:off x="4862328" y="5138740"/>
            <a:ext cx="2467342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让你的文档会说话</a:t>
            </a:r>
            <a:endParaRPr kumimoji="0" lang="en-US" altLang="zh-CN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77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微软听听文档 」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C4AC92-2800-4841-84A3-26E495F2D178}"/>
              </a:ext>
            </a:extLst>
          </p:cNvPr>
          <p:cNvSpPr txBox="1"/>
          <p:nvPr userDrawn="1"/>
        </p:nvSpPr>
        <p:spPr>
          <a:xfrm>
            <a:off x="8644425" y="5138740"/>
            <a:ext cx="2492990" cy="907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0" cap="none" spc="0" normalizeH="0" baseline="0" noProof="0">
                <a:ln>
                  <a:noFill/>
                </a:ln>
                <a:solidFill>
                  <a:prstClr val="white">
                    <a:alpha val="77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你的文档创作小助手</a:t>
            </a:r>
            <a:endParaRPr kumimoji="0" lang="en-US" altLang="zh-CN" sz="2000" b="0" i="0" u="none" strike="noStrike" kern="0" cap="none" spc="0" normalizeH="0" baseline="0" noProof="0">
              <a:ln>
                <a:noFill/>
              </a:ln>
              <a:solidFill>
                <a:prstClr val="white">
                  <a:alpha val="77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 「 微软小蜜 」</a:t>
            </a:r>
          </a:p>
        </p:txBody>
      </p:sp>
      <p:cxnSp>
        <p:nvCxnSpPr>
          <p:cNvPr id="20" name="直接连接符 19">
            <a:extLst>
              <a:ext uri="{FF2B5EF4-FFF2-40B4-BE49-F238E27FC236}">
                <a16:creationId xmlns:a16="http://schemas.microsoft.com/office/drawing/2014/main" id="{F3D082CA-914B-42B8-A86E-16893B7234C9}"/>
              </a:ext>
            </a:extLst>
          </p:cNvPr>
          <p:cNvCxnSpPr/>
          <p:nvPr userDrawn="1"/>
        </p:nvCxnSpPr>
        <p:spPr>
          <a:xfrm>
            <a:off x="419803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>
            <a:extLst>
              <a:ext uri="{FF2B5EF4-FFF2-40B4-BE49-F238E27FC236}">
                <a16:creationId xmlns:a16="http://schemas.microsoft.com/office/drawing/2014/main" id="{5421E3BB-42AC-4DCD-9031-7215136A1844}"/>
              </a:ext>
            </a:extLst>
          </p:cNvPr>
          <p:cNvCxnSpPr/>
          <p:nvPr userDrawn="1"/>
        </p:nvCxnSpPr>
        <p:spPr>
          <a:xfrm>
            <a:off x="7976215" y="5330650"/>
            <a:ext cx="0" cy="65314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2" name="图片 21">
            <a:hlinkClick r:id="rId5"/>
            <a:extLst>
              <a:ext uri="{FF2B5EF4-FFF2-40B4-BE49-F238E27FC236}">
                <a16:creationId xmlns:a16="http://schemas.microsoft.com/office/drawing/2014/main" id="{46C855E7-2DCA-4970-A954-7CB7F69FADAB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657" y="6345797"/>
            <a:ext cx="1712686" cy="22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008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五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2024818" y="-1006438"/>
            <a:ext cx="8744932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604397" y="2011116"/>
            <a:ext cx="2776216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标题</a:t>
            </a:r>
            <a:endParaRPr kumimoji="1"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4397" y="3545510"/>
            <a:ext cx="2776216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7219023" y="1203145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8151664" y="1203145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7219023" y="2112101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8151664" y="2112101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7219023" y="3021057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8151664" y="3021057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7219023" y="3930013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8151664" y="3930013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3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7219023" y="4838969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4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8151664" y="4838969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591127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_六项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 5"/>
          <p:cNvGrpSpPr/>
          <p:nvPr userDrawn="1"/>
        </p:nvGrpSpPr>
        <p:grpSpPr>
          <a:xfrm>
            <a:off x="-2024818" y="-1006438"/>
            <a:ext cx="8744932" cy="8460344"/>
            <a:chOff x="3447068" y="836877"/>
            <a:chExt cx="5039295" cy="4875300"/>
          </a:xfrm>
        </p:grpSpPr>
        <p:sp>
          <p:nvSpPr>
            <p:cNvPr id="2" name="椭圆 1"/>
            <p:cNvSpPr/>
            <p:nvPr userDrawn="1"/>
          </p:nvSpPr>
          <p:spPr>
            <a:xfrm>
              <a:off x="3447068" y="836877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4" name="椭圆 1"/>
            <p:cNvSpPr/>
            <p:nvPr userDrawn="1"/>
          </p:nvSpPr>
          <p:spPr>
            <a:xfrm rot="8851590">
              <a:off x="3612779" y="1219979"/>
              <a:ext cx="4873584" cy="4492198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gradFill flip="none" rotWithShape="1">
              <a:gsLst>
                <a:gs pos="100000">
                  <a:schemeClr val="accent2">
                    <a:lumMod val="50000"/>
                  </a:schemeClr>
                </a:gs>
                <a:gs pos="41000">
                  <a:schemeClr val="accent1">
                    <a:lumMod val="75000"/>
                    <a:alpha val="80000"/>
                  </a:schemeClr>
                </a:gs>
                <a:gs pos="0">
                  <a:schemeClr val="accent3">
                    <a:lumMod val="75000"/>
                    <a:alpha val="80000"/>
                  </a:schemeClr>
                </a:gs>
                <a:gs pos="72000">
                  <a:schemeClr val="accent2">
                    <a:lumMod val="75000"/>
                    <a:alpha val="8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7" name="文本占位符 6"/>
          <p:cNvSpPr>
            <a:spLocks noGrp="1"/>
          </p:cNvSpPr>
          <p:nvPr>
            <p:ph type="body" sz="quarter" idx="13" hasCustomPrompt="1"/>
          </p:nvPr>
        </p:nvSpPr>
        <p:spPr>
          <a:xfrm>
            <a:off x="1604397" y="2011116"/>
            <a:ext cx="2776216" cy="152952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96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标题</a:t>
            </a:r>
            <a:endParaRPr kumimoji="1" lang="zh-CN" altLang="en-US" dirty="0"/>
          </a:p>
        </p:txBody>
      </p:sp>
      <p:sp>
        <p:nvSpPr>
          <p:cNvPr id="8" name="文本占位符 6"/>
          <p:cNvSpPr>
            <a:spLocks noGrp="1"/>
          </p:cNvSpPr>
          <p:nvPr>
            <p:ph type="body" sz="quarter" idx="14" hasCustomPrompt="1"/>
          </p:nvPr>
        </p:nvSpPr>
        <p:spPr>
          <a:xfrm>
            <a:off x="1604397" y="3545510"/>
            <a:ext cx="2776216" cy="590556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3200" b="1"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7219023" y="779399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0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8151664" y="779399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5" name="文本占位符 6"/>
          <p:cNvSpPr>
            <a:spLocks noGrp="1"/>
          </p:cNvSpPr>
          <p:nvPr>
            <p:ph type="body" sz="quarter" idx="17" hasCustomPrompt="1"/>
          </p:nvPr>
        </p:nvSpPr>
        <p:spPr>
          <a:xfrm>
            <a:off x="7219023" y="1688355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6" name="文本占位符 6"/>
          <p:cNvSpPr>
            <a:spLocks noGrp="1"/>
          </p:cNvSpPr>
          <p:nvPr>
            <p:ph type="body" sz="quarter" idx="18"/>
          </p:nvPr>
        </p:nvSpPr>
        <p:spPr>
          <a:xfrm>
            <a:off x="8151664" y="1688355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7" name="文本占位符 6"/>
          <p:cNvSpPr>
            <a:spLocks noGrp="1"/>
          </p:cNvSpPr>
          <p:nvPr>
            <p:ph type="body" sz="quarter" idx="19" hasCustomPrompt="1"/>
          </p:nvPr>
        </p:nvSpPr>
        <p:spPr>
          <a:xfrm>
            <a:off x="7219023" y="2597311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18" name="文本占位符 6"/>
          <p:cNvSpPr>
            <a:spLocks noGrp="1"/>
          </p:cNvSpPr>
          <p:nvPr>
            <p:ph type="body" sz="quarter" idx="20"/>
          </p:nvPr>
        </p:nvSpPr>
        <p:spPr>
          <a:xfrm>
            <a:off x="8151664" y="2597311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1" name="文本占位符 6"/>
          <p:cNvSpPr>
            <a:spLocks noGrp="1"/>
          </p:cNvSpPr>
          <p:nvPr>
            <p:ph type="body" sz="quarter" idx="21" hasCustomPrompt="1"/>
          </p:nvPr>
        </p:nvSpPr>
        <p:spPr>
          <a:xfrm>
            <a:off x="7219023" y="3506267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2" name="文本占位符 6"/>
          <p:cNvSpPr>
            <a:spLocks noGrp="1"/>
          </p:cNvSpPr>
          <p:nvPr>
            <p:ph type="body" sz="quarter" idx="22"/>
          </p:nvPr>
        </p:nvSpPr>
        <p:spPr>
          <a:xfrm>
            <a:off x="8151664" y="3506267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19" name="文本占位符 6"/>
          <p:cNvSpPr>
            <a:spLocks noGrp="1"/>
          </p:cNvSpPr>
          <p:nvPr>
            <p:ph type="body" sz="quarter" idx="23" hasCustomPrompt="1"/>
          </p:nvPr>
        </p:nvSpPr>
        <p:spPr>
          <a:xfrm>
            <a:off x="7219023" y="4417945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0" name="文本占位符 6"/>
          <p:cNvSpPr>
            <a:spLocks noGrp="1"/>
          </p:cNvSpPr>
          <p:nvPr>
            <p:ph type="body" sz="quarter" idx="24"/>
          </p:nvPr>
        </p:nvSpPr>
        <p:spPr>
          <a:xfrm>
            <a:off x="8151664" y="4417945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25" name="文本占位符 6"/>
          <p:cNvSpPr>
            <a:spLocks noGrp="1"/>
          </p:cNvSpPr>
          <p:nvPr>
            <p:ph type="body" sz="quarter" idx="25" hasCustomPrompt="1"/>
          </p:nvPr>
        </p:nvSpPr>
        <p:spPr>
          <a:xfrm>
            <a:off x="7219023" y="5326901"/>
            <a:ext cx="932642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44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26" name="文本占位符 6"/>
          <p:cNvSpPr>
            <a:spLocks noGrp="1"/>
          </p:cNvSpPr>
          <p:nvPr>
            <p:ph type="body" sz="quarter" idx="26"/>
          </p:nvPr>
        </p:nvSpPr>
        <p:spPr>
          <a:xfrm>
            <a:off x="8151664" y="5326901"/>
            <a:ext cx="3253563" cy="634634"/>
          </a:xfrm>
          <a:prstGeom prst="rect">
            <a:avLst/>
          </a:prstGeom>
        </p:spPr>
        <p:txBody>
          <a:bodyPr anchor="ctr"/>
          <a:lstStyle>
            <a:lvl1pPr marL="0" indent="0" algn="l">
              <a:lnSpc>
                <a:spcPct val="100000"/>
              </a:lnSpc>
              <a:buNone/>
              <a:defRPr sz="16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74412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89000"/>
                </a:schemeClr>
              </a:gs>
              <a:gs pos="23000">
                <a:schemeClr val="accent1">
                  <a:lumMod val="89000"/>
                </a:schemeClr>
              </a:gs>
              <a:gs pos="69000">
                <a:schemeClr val="accent1">
                  <a:lumMod val="75000"/>
                </a:schemeClr>
              </a:gs>
              <a:gs pos="97000">
                <a:schemeClr val="accent1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1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247412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89000"/>
                </a:schemeClr>
              </a:gs>
              <a:gs pos="23000">
                <a:schemeClr val="accent2">
                  <a:lumMod val="89000"/>
                </a:schemeClr>
              </a:gs>
              <a:gs pos="69000">
                <a:schemeClr val="accent2">
                  <a:lumMod val="75000"/>
                </a:schemeClr>
              </a:gs>
              <a:gs pos="97000">
                <a:schemeClr val="accent2">
                  <a:lumMod val="7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2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2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8181502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89000"/>
                </a:schemeClr>
              </a:gs>
              <a:gs pos="23000">
                <a:schemeClr val="accent3">
                  <a:lumMod val="89000"/>
                </a:schemeClr>
              </a:gs>
              <a:gs pos="69000">
                <a:schemeClr val="accent3">
                  <a:lumMod val="75000"/>
                </a:schemeClr>
              </a:gs>
              <a:gs pos="97000">
                <a:schemeClr val="accent3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3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3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5576862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副标题页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89000"/>
                </a:schemeClr>
              </a:gs>
              <a:gs pos="23000">
                <a:schemeClr val="accent4">
                  <a:lumMod val="89000"/>
                </a:schemeClr>
              </a:gs>
              <a:gs pos="69000">
                <a:schemeClr val="accent4">
                  <a:lumMod val="75000"/>
                </a:schemeClr>
              </a:gs>
              <a:gs pos="97000">
                <a:schemeClr val="accent4">
                  <a:lumMod val="7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 6"/>
          <p:cNvGrpSpPr/>
          <p:nvPr userDrawn="1"/>
        </p:nvGrpSpPr>
        <p:grpSpPr>
          <a:xfrm>
            <a:off x="1955282" y="-1803666"/>
            <a:ext cx="7870890" cy="6691365"/>
            <a:chOff x="5067768" y="-852735"/>
            <a:chExt cx="9613786" cy="9526783"/>
          </a:xfrm>
        </p:grpSpPr>
        <p:sp>
          <p:nvSpPr>
            <p:cNvPr id="5" name="椭圆 1"/>
            <p:cNvSpPr/>
            <p:nvPr userDrawn="1"/>
          </p:nvSpPr>
          <p:spPr>
            <a:xfrm rot="19800000">
              <a:off x="5067768" y="-247745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  <p:sp>
          <p:nvSpPr>
            <p:cNvPr id="6" name="椭圆 1"/>
            <p:cNvSpPr/>
            <p:nvPr userDrawn="1"/>
          </p:nvSpPr>
          <p:spPr>
            <a:xfrm rot="17526771">
              <a:off x="5527534" y="-479972"/>
              <a:ext cx="9526783" cy="8781257"/>
            </a:xfrm>
            <a:custGeom>
              <a:avLst/>
              <a:gdLst>
                <a:gd name="connsiteX0" fmla="*/ 0 w 5312228"/>
                <a:gd name="connsiteY0" fmla="*/ 2656114 h 5312228"/>
                <a:gd name="connsiteX1" fmla="*/ 2656114 w 5312228"/>
                <a:gd name="connsiteY1" fmla="*/ 0 h 5312228"/>
                <a:gd name="connsiteX2" fmla="*/ 5312228 w 5312228"/>
                <a:gd name="connsiteY2" fmla="*/ 2656114 h 5312228"/>
                <a:gd name="connsiteX3" fmla="*/ 2656114 w 5312228"/>
                <a:gd name="connsiteY3" fmla="*/ 5312228 h 5312228"/>
                <a:gd name="connsiteX4" fmla="*/ 0 w 5312228"/>
                <a:gd name="connsiteY4" fmla="*/ 2656114 h 5312228"/>
                <a:gd name="connsiteX0" fmla="*/ 108839 w 5421067"/>
                <a:gd name="connsiteY0" fmla="*/ 2712298 h 5368412"/>
                <a:gd name="connsiteX1" fmla="*/ 732953 w 5421067"/>
                <a:gd name="connsiteY1" fmla="*/ 1043155 h 5368412"/>
                <a:gd name="connsiteX2" fmla="*/ 2764953 w 5421067"/>
                <a:gd name="connsiteY2" fmla="*/ 56184 h 5368412"/>
                <a:gd name="connsiteX3" fmla="*/ 5421067 w 5421067"/>
                <a:gd name="connsiteY3" fmla="*/ 2712298 h 5368412"/>
                <a:gd name="connsiteX4" fmla="*/ 2764953 w 5421067"/>
                <a:gd name="connsiteY4" fmla="*/ 5368412 h 5368412"/>
                <a:gd name="connsiteX5" fmla="*/ 108839 w 5421067"/>
                <a:gd name="connsiteY5" fmla="*/ 2712298 h 5368412"/>
                <a:gd name="connsiteX0" fmla="*/ 108839 w 5480256"/>
                <a:gd name="connsiteY0" fmla="*/ 2656720 h 5312834"/>
                <a:gd name="connsiteX1" fmla="*/ 732953 w 5480256"/>
                <a:gd name="connsiteY1" fmla="*/ 987577 h 5312834"/>
                <a:gd name="connsiteX2" fmla="*/ 2764953 w 5480256"/>
                <a:gd name="connsiteY2" fmla="*/ 606 h 5312834"/>
                <a:gd name="connsiteX3" fmla="*/ 4303469 w 5480256"/>
                <a:gd name="connsiteY3" fmla="*/ 871463 h 5312834"/>
                <a:gd name="connsiteX4" fmla="*/ 5421067 w 5480256"/>
                <a:gd name="connsiteY4" fmla="*/ 2656720 h 5312834"/>
                <a:gd name="connsiteX5" fmla="*/ 2764953 w 5480256"/>
                <a:gd name="connsiteY5" fmla="*/ 5312834 h 5312834"/>
                <a:gd name="connsiteX6" fmla="*/ 108839 w 5480256"/>
                <a:gd name="connsiteY6" fmla="*/ 2656720 h 5312834"/>
                <a:gd name="connsiteX0" fmla="*/ 108839 w 5544800"/>
                <a:gd name="connsiteY0" fmla="*/ 2666351 h 5322465"/>
                <a:gd name="connsiteX1" fmla="*/ 732953 w 5544800"/>
                <a:gd name="connsiteY1" fmla="*/ 997208 h 5322465"/>
                <a:gd name="connsiteX2" fmla="*/ 2764953 w 5544800"/>
                <a:gd name="connsiteY2" fmla="*/ 10237 h 5322465"/>
                <a:gd name="connsiteX3" fmla="*/ 4971126 w 5544800"/>
                <a:gd name="connsiteY3" fmla="*/ 619837 h 5322465"/>
                <a:gd name="connsiteX4" fmla="*/ 5421067 w 5544800"/>
                <a:gd name="connsiteY4" fmla="*/ 2666351 h 5322465"/>
                <a:gd name="connsiteX5" fmla="*/ 2764953 w 5544800"/>
                <a:gd name="connsiteY5" fmla="*/ 5322465 h 5322465"/>
                <a:gd name="connsiteX6" fmla="*/ 108839 w 5544800"/>
                <a:gd name="connsiteY6" fmla="*/ 2666351 h 5322465"/>
                <a:gd name="connsiteX0" fmla="*/ 108839 w 5237336"/>
                <a:gd name="connsiteY0" fmla="*/ 2666351 h 5322940"/>
                <a:gd name="connsiteX1" fmla="*/ 732953 w 5237336"/>
                <a:gd name="connsiteY1" fmla="*/ 997208 h 5322940"/>
                <a:gd name="connsiteX2" fmla="*/ 2764953 w 5237336"/>
                <a:gd name="connsiteY2" fmla="*/ 10237 h 5322940"/>
                <a:gd name="connsiteX3" fmla="*/ 4971126 w 5237336"/>
                <a:gd name="connsiteY3" fmla="*/ 619837 h 5322940"/>
                <a:gd name="connsiteX4" fmla="*/ 4927582 w 5237336"/>
                <a:gd name="connsiteY4" fmla="*/ 2869551 h 5322940"/>
                <a:gd name="connsiteX5" fmla="*/ 2764953 w 5237336"/>
                <a:gd name="connsiteY5" fmla="*/ 5322465 h 5322940"/>
                <a:gd name="connsiteX6" fmla="*/ 108839 w 5237336"/>
                <a:gd name="connsiteY6" fmla="*/ 2666351 h 5322940"/>
                <a:gd name="connsiteX0" fmla="*/ 108839 w 5705147"/>
                <a:gd name="connsiteY0" fmla="*/ 2666351 h 5325044"/>
                <a:gd name="connsiteX1" fmla="*/ 732953 w 5705147"/>
                <a:gd name="connsiteY1" fmla="*/ 997208 h 5325044"/>
                <a:gd name="connsiteX2" fmla="*/ 2764953 w 5705147"/>
                <a:gd name="connsiteY2" fmla="*/ 10237 h 5325044"/>
                <a:gd name="connsiteX3" fmla="*/ 4971126 w 5705147"/>
                <a:gd name="connsiteY3" fmla="*/ 619837 h 5325044"/>
                <a:gd name="connsiteX4" fmla="*/ 5609754 w 5705147"/>
                <a:gd name="connsiteY4" fmla="*/ 3116294 h 5325044"/>
                <a:gd name="connsiteX5" fmla="*/ 2764953 w 5705147"/>
                <a:gd name="connsiteY5" fmla="*/ 5322465 h 5325044"/>
                <a:gd name="connsiteX6" fmla="*/ 108839 w 5705147"/>
                <a:gd name="connsiteY6" fmla="*/ 2666351 h 5325044"/>
                <a:gd name="connsiteX0" fmla="*/ 49424 w 5645732"/>
                <a:gd name="connsiteY0" fmla="*/ 2666351 h 5343874"/>
                <a:gd name="connsiteX1" fmla="*/ 673538 w 5645732"/>
                <a:gd name="connsiteY1" fmla="*/ 997208 h 5343874"/>
                <a:gd name="connsiteX2" fmla="*/ 2705538 w 5645732"/>
                <a:gd name="connsiteY2" fmla="*/ 10237 h 5343874"/>
                <a:gd name="connsiteX3" fmla="*/ 4911711 w 5645732"/>
                <a:gd name="connsiteY3" fmla="*/ 619837 h 5343874"/>
                <a:gd name="connsiteX4" fmla="*/ 5550339 w 5645732"/>
                <a:gd name="connsiteY4" fmla="*/ 3116294 h 5343874"/>
                <a:gd name="connsiteX5" fmla="*/ 2705538 w 5645732"/>
                <a:gd name="connsiteY5" fmla="*/ 5322465 h 5343874"/>
                <a:gd name="connsiteX6" fmla="*/ 339710 w 5645732"/>
                <a:gd name="connsiteY6" fmla="*/ 4146808 h 5343874"/>
                <a:gd name="connsiteX7" fmla="*/ 49424 w 5645732"/>
                <a:gd name="connsiteY7" fmla="*/ 2666351 h 5343874"/>
                <a:gd name="connsiteX0" fmla="*/ 180841 w 5777149"/>
                <a:gd name="connsiteY0" fmla="*/ 2666351 h 5335133"/>
                <a:gd name="connsiteX1" fmla="*/ 804955 w 5777149"/>
                <a:gd name="connsiteY1" fmla="*/ 997208 h 5335133"/>
                <a:gd name="connsiteX2" fmla="*/ 2836955 w 5777149"/>
                <a:gd name="connsiteY2" fmla="*/ 10237 h 5335133"/>
                <a:gd name="connsiteX3" fmla="*/ 5043128 w 5777149"/>
                <a:gd name="connsiteY3" fmla="*/ 619837 h 5335133"/>
                <a:gd name="connsiteX4" fmla="*/ 5681756 w 5777149"/>
                <a:gd name="connsiteY4" fmla="*/ 3116294 h 5335133"/>
                <a:gd name="connsiteX5" fmla="*/ 2836955 w 5777149"/>
                <a:gd name="connsiteY5" fmla="*/ 5322465 h 5335133"/>
                <a:gd name="connsiteX6" fmla="*/ 238898 w 5777149"/>
                <a:gd name="connsiteY6" fmla="*/ 3958122 h 5335133"/>
                <a:gd name="connsiteX7" fmla="*/ 180841 w 5777149"/>
                <a:gd name="connsiteY7" fmla="*/ 2666351 h 5335133"/>
                <a:gd name="connsiteX0" fmla="*/ 162747 w 5788084"/>
                <a:gd name="connsiteY0" fmla="*/ 2274466 h 5335133"/>
                <a:gd name="connsiteX1" fmla="*/ 815890 w 5788084"/>
                <a:gd name="connsiteY1" fmla="*/ 997208 h 5335133"/>
                <a:gd name="connsiteX2" fmla="*/ 2847890 w 5788084"/>
                <a:gd name="connsiteY2" fmla="*/ 10237 h 5335133"/>
                <a:gd name="connsiteX3" fmla="*/ 5054063 w 5788084"/>
                <a:gd name="connsiteY3" fmla="*/ 619837 h 5335133"/>
                <a:gd name="connsiteX4" fmla="*/ 5692691 w 5788084"/>
                <a:gd name="connsiteY4" fmla="*/ 3116294 h 5335133"/>
                <a:gd name="connsiteX5" fmla="*/ 2847890 w 5788084"/>
                <a:gd name="connsiteY5" fmla="*/ 5322465 h 5335133"/>
                <a:gd name="connsiteX6" fmla="*/ 249833 w 5788084"/>
                <a:gd name="connsiteY6" fmla="*/ 3958122 h 5335133"/>
                <a:gd name="connsiteX7" fmla="*/ 162747 w 5788084"/>
                <a:gd name="connsiteY7" fmla="*/ 2274466 h 5335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88084" h="5335133">
                  <a:moveTo>
                    <a:pt x="162747" y="2274466"/>
                  </a:moveTo>
                  <a:cubicBezTo>
                    <a:pt x="257090" y="1780980"/>
                    <a:pt x="373204" y="1439894"/>
                    <a:pt x="815890" y="997208"/>
                  </a:cubicBezTo>
                  <a:cubicBezTo>
                    <a:pt x="1258576" y="554522"/>
                    <a:pt x="2141528" y="73132"/>
                    <a:pt x="2847890" y="10237"/>
                  </a:cubicBezTo>
                  <a:cubicBezTo>
                    <a:pt x="3554252" y="-52658"/>
                    <a:pt x="4611377" y="177151"/>
                    <a:pt x="5054063" y="619837"/>
                  </a:cubicBezTo>
                  <a:cubicBezTo>
                    <a:pt x="5496749" y="1062523"/>
                    <a:pt x="6002329" y="2414770"/>
                    <a:pt x="5692691" y="3116294"/>
                  </a:cubicBezTo>
                  <a:cubicBezTo>
                    <a:pt x="5383053" y="3817818"/>
                    <a:pt x="3755033" y="5182160"/>
                    <a:pt x="2847890" y="5322465"/>
                  </a:cubicBezTo>
                  <a:cubicBezTo>
                    <a:pt x="1940747" y="5462770"/>
                    <a:pt x="692519" y="4400808"/>
                    <a:pt x="249833" y="3958122"/>
                  </a:cubicBezTo>
                  <a:cubicBezTo>
                    <a:pt x="-192853" y="3515436"/>
                    <a:pt x="68404" y="2767952"/>
                    <a:pt x="162747" y="2274466"/>
                  </a:cubicBezTo>
                  <a:close/>
                </a:path>
              </a:pathLst>
            </a:custGeom>
            <a:solidFill>
              <a:schemeClr val="bg1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kumimoji="1" lang="zh-CN" altLang="en-US"/>
            </a:p>
          </p:txBody>
        </p:sp>
      </p:grpSp>
      <p:sp>
        <p:nvSpPr>
          <p:cNvPr id="8" name="文本占位符 6"/>
          <p:cNvSpPr>
            <a:spLocks noGrp="1"/>
          </p:cNvSpPr>
          <p:nvPr>
            <p:ph type="body" sz="quarter" idx="15" hasCustomPrompt="1"/>
          </p:nvPr>
        </p:nvSpPr>
        <p:spPr>
          <a:xfrm>
            <a:off x="4640704" y="660100"/>
            <a:ext cx="2910592" cy="2373032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16600" b="1">
                <a:solidFill>
                  <a:schemeClr val="accent4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en-US" altLang="zh-CN"/>
              <a:t>00</a:t>
            </a:r>
            <a:endParaRPr kumimoji="1" lang="zh-CN" altLang="en-US" dirty="0"/>
          </a:p>
        </p:txBody>
      </p:sp>
      <p:sp>
        <p:nvSpPr>
          <p:cNvPr id="9" name="文本占位符 6"/>
          <p:cNvSpPr>
            <a:spLocks noGrp="1"/>
          </p:cNvSpPr>
          <p:nvPr>
            <p:ph type="body" sz="quarter" idx="16"/>
          </p:nvPr>
        </p:nvSpPr>
        <p:spPr>
          <a:xfrm>
            <a:off x="3724507" y="3033133"/>
            <a:ext cx="4742986" cy="825190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000" b="0">
                <a:solidFill>
                  <a:schemeClr val="accent4">
                    <a:lumMod val="75000"/>
                  </a:schemeClr>
                </a:solidFill>
                <a:latin typeface="Microsoft YaHei" charset="0"/>
                <a:ea typeface="Microsoft YaHei" charset="0"/>
                <a:cs typeface="Microsoft YaHei" charset="0"/>
              </a:defRPr>
            </a:lvl1pPr>
            <a:lvl2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2pPr>
            <a:lvl3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3pPr>
            <a:lvl4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4pPr>
            <a:lvl5pPr algn="ctr">
              <a:defRPr>
                <a:solidFill>
                  <a:schemeClr val="bg1"/>
                </a:solidFill>
                <a:latin typeface="Microsoft YaHei" charset="0"/>
                <a:ea typeface="Microsoft YaHei" charset="0"/>
                <a:cs typeface="Microsoft YaHei" charset="0"/>
              </a:defRPr>
            </a:lvl5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2048017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346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93" r:id="rId3"/>
    <p:sldLayoutId id="2147483694" r:id="rId4"/>
    <p:sldLayoutId id="2147483695" r:id="rId5"/>
    <p:sldLayoutId id="2147483696" r:id="rId6"/>
    <p:sldLayoutId id="2147483688" r:id="rId7"/>
    <p:sldLayoutId id="2147483697" r:id="rId8"/>
    <p:sldLayoutId id="2147483700" r:id="rId9"/>
    <p:sldLayoutId id="2147483701" r:id="rId10"/>
    <p:sldLayoutId id="2147483689" r:id="rId11"/>
    <p:sldLayoutId id="2147483687" r:id="rId12"/>
    <p:sldLayoutId id="2147483698" r:id="rId13"/>
    <p:sldLayoutId id="2147483699" r:id="rId14"/>
    <p:sldLayoutId id="2147483686" r:id="rId15"/>
    <p:sldLayoutId id="2147483690" r:id="rId16"/>
    <p:sldLayoutId id="2147483691" r:id="rId17"/>
    <p:sldLayoutId id="2147483692" r:id="rId18"/>
    <p:sldLayoutId id="2147483702" r:id="rId19"/>
    <p:sldLayoutId id="2147483703" r:id="rId20"/>
    <p:sldLayoutId id="2147483704" r:id="rId21"/>
    <p:sldLayoutId id="2147483685" r:id="rId22"/>
    <p:sldLayoutId id="2147483712" r:id="rId23"/>
    <p:sldLayoutId id="2147483713" r:id="rId24"/>
    <p:sldLayoutId id="2147483714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9503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hyperlink" Target="https://webvpn.bfsu.edu.cn/" TargetMode="Externa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电子版学位论文提交演示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9F220DE9-6680-4386-BA15-125355C812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096000" y="4038514"/>
            <a:ext cx="1291027" cy="643214"/>
          </a:xfrm>
        </p:spPr>
        <p:txBody>
          <a:bodyPr/>
          <a:lstStyle/>
          <a:p>
            <a:r>
              <a:rPr kumimoji="1" lang="zh-CN" altLang="en-US" dirty="0"/>
              <a:t>图书馆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637760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02 </a:t>
            </a:r>
            <a:r>
              <a:rPr kumimoji="1" lang="zh-CN" altLang="en-US" dirty="0"/>
              <a:t>论文提交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注册  演示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 l="3039" r="3039"/>
          <a:stretch/>
        </p:blipFill>
        <p:spPr>
          <a:xfrm>
            <a:off x="1409491" y="1535400"/>
            <a:ext cx="2936878" cy="3915837"/>
          </a:xfrm>
          <a:prstGeom prst="roundRect">
            <a:avLst>
              <a:gd name="adj" fmla="val 29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矩形 21"/>
          <p:cNvSpPr/>
          <p:nvPr/>
        </p:nvSpPr>
        <p:spPr>
          <a:xfrm>
            <a:off x="1409491" y="6057876"/>
            <a:ext cx="2936878" cy="41735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</a:rPr>
              <a:t>第一步：提交论文前先注册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rcRect l="2955" r="2955"/>
          <a:stretch/>
        </p:blipFill>
        <p:spPr>
          <a:xfrm>
            <a:off x="4590099" y="1535400"/>
            <a:ext cx="2936878" cy="3915837"/>
          </a:xfrm>
          <a:prstGeom prst="roundRect">
            <a:avLst>
              <a:gd name="adj" fmla="val 29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矩形 24"/>
          <p:cNvSpPr/>
          <p:nvPr/>
        </p:nvSpPr>
        <p:spPr>
          <a:xfrm>
            <a:off x="4881086" y="6039457"/>
            <a:ext cx="2964547" cy="41735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</a:rPr>
              <a:t>第二步：填写</a:t>
            </a:r>
            <a:r>
              <a:rPr lang="zh-CN" altLang="en-US" b="1" dirty="0">
                <a:solidFill>
                  <a:srgbClr val="FF0000"/>
                </a:solidFill>
              </a:rPr>
              <a:t>真实</a:t>
            </a:r>
            <a:r>
              <a:rPr lang="zh-CN" altLang="en-US" b="1" dirty="0">
                <a:solidFill>
                  <a:schemeClr val="bg1"/>
                </a:solidFill>
              </a:rPr>
              <a:t>个人信息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5"/>
          <a:srcRect l="10851" r="10851"/>
          <a:stretch/>
        </p:blipFill>
        <p:spPr>
          <a:xfrm>
            <a:off x="7770707" y="1535400"/>
            <a:ext cx="2936878" cy="3915837"/>
          </a:xfrm>
          <a:prstGeom prst="roundRect">
            <a:avLst>
              <a:gd name="adj" fmla="val 29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矩形 27"/>
          <p:cNvSpPr/>
          <p:nvPr/>
        </p:nvSpPr>
        <p:spPr>
          <a:xfrm>
            <a:off x="8061694" y="5451237"/>
            <a:ext cx="3182196" cy="777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b="1" dirty="0">
                <a:solidFill>
                  <a:schemeClr val="bg1"/>
                </a:solidFill>
              </a:rPr>
              <a:t>第三步：注册完成后用学号和密码登录</a:t>
            </a:r>
            <a:endParaRPr lang="en-US" altLang="zh-CN" b="1" dirty="0">
              <a:solidFill>
                <a:schemeClr val="bg1"/>
              </a:solidFill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DA25A38-F362-47B4-BAE4-A66148E50F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8552" y="1601255"/>
            <a:ext cx="1118647" cy="401565"/>
          </a:xfrm>
          <a:prstGeom prst="rect">
            <a:avLst/>
          </a:prstGeom>
        </p:spPr>
      </p:pic>
      <p:sp>
        <p:nvSpPr>
          <p:cNvPr id="11" name="AutoShape 16">
            <a:extLst>
              <a:ext uri="{FF2B5EF4-FFF2-40B4-BE49-F238E27FC236}">
                <a16:creationId xmlns:a16="http://schemas.microsoft.com/office/drawing/2014/main" id="{77578954-61C0-4A59-97B8-1E56A3AF688B}"/>
              </a:ext>
            </a:extLst>
          </p:cNvPr>
          <p:cNvSpPr>
            <a:spLocks noChangeArrowheads="1"/>
          </p:cNvSpPr>
          <p:nvPr/>
        </p:nvSpPr>
        <p:spPr bwMode="auto">
          <a:xfrm rot="16200000" flipH="1">
            <a:off x="3359546" y="3700133"/>
            <a:ext cx="1815306" cy="951308"/>
          </a:xfrm>
          <a:prstGeom prst="wedgeRectCallout">
            <a:avLst>
              <a:gd name="adj1" fmla="val -56954"/>
              <a:gd name="adj2" fmla="val 111319"/>
            </a:avLst>
          </a:prstGeom>
          <a:solidFill>
            <a:srgbClr val="FF0000"/>
          </a:solidFill>
          <a:ln w="9525">
            <a:solidFill>
              <a:srgbClr val="000000"/>
            </a:solidFill>
            <a:miter lim="800000"/>
          </a:ln>
        </p:spPr>
        <p:txBody>
          <a:bodyPr vert="eaVert"/>
          <a:lstStyle/>
          <a:p>
            <a:r>
              <a:rPr lang="zh-CN" altLang="en-US" sz="1400" b="1" dirty="0">
                <a:solidFill>
                  <a:schemeClr val="bg2"/>
                </a:solidFill>
              </a:rPr>
              <a:t>请区分专业和研究方向，如果没有相应院系、专业请联系管理员</a:t>
            </a:r>
          </a:p>
          <a:p>
            <a:pPr algn="ctr"/>
            <a:endParaRPr lang="en-US" altLang="zh-CN" sz="1800" b="1" dirty="0">
              <a:solidFill>
                <a:schemeClr val="bg2"/>
              </a:solidFill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A2B759E-7888-4667-B3DD-6B1A1D19E6A5}"/>
              </a:ext>
            </a:extLst>
          </p:cNvPr>
          <p:cNvSpPr txBox="1"/>
          <p:nvPr/>
        </p:nvSpPr>
        <p:spPr>
          <a:xfrm>
            <a:off x="7770708" y="2514600"/>
            <a:ext cx="1706668" cy="30899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输入注册的学号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D9CB5C2B-EAC0-4C4B-86E0-B4214E278CA7}"/>
              </a:ext>
            </a:extLst>
          </p:cNvPr>
          <p:cNvSpPr txBox="1"/>
          <p:nvPr/>
        </p:nvSpPr>
        <p:spPr>
          <a:xfrm>
            <a:off x="7695782" y="3113635"/>
            <a:ext cx="3011803" cy="549061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kern="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输入注册的密码，密码忘记，勿用“密码找回“功能，请联系管理员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F2F29B0-E5DF-4863-9970-5E2EFEB223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8515" y="1602312"/>
            <a:ext cx="1348393" cy="483663"/>
          </a:xfrm>
          <a:prstGeom prst="rect">
            <a:avLst/>
          </a:prstGeom>
        </p:spPr>
      </p:pic>
      <p:sp>
        <p:nvSpPr>
          <p:cNvPr id="8" name="思想气泡: 云 7">
            <a:extLst>
              <a:ext uri="{FF2B5EF4-FFF2-40B4-BE49-F238E27FC236}">
                <a16:creationId xmlns:a16="http://schemas.microsoft.com/office/drawing/2014/main" id="{96C52DC2-40A5-4648-A7D7-BC4DC09CE493}"/>
              </a:ext>
            </a:extLst>
          </p:cNvPr>
          <p:cNvSpPr/>
          <p:nvPr/>
        </p:nvSpPr>
        <p:spPr>
          <a:xfrm>
            <a:off x="9129284" y="3631587"/>
            <a:ext cx="1449054" cy="308995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点击刷新</a:t>
            </a:r>
          </a:p>
        </p:txBody>
      </p:sp>
      <p:sp>
        <p:nvSpPr>
          <p:cNvPr id="17" name="思想气泡: 云 16">
            <a:extLst>
              <a:ext uri="{FF2B5EF4-FFF2-40B4-BE49-F238E27FC236}">
                <a16:creationId xmlns:a16="http://schemas.microsoft.com/office/drawing/2014/main" id="{E4277203-C35F-44FA-94C5-D8FE47724307}"/>
              </a:ext>
            </a:extLst>
          </p:cNvPr>
          <p:cNvSpPr/>
          <p:nvPr/>
        </p:nvSpPr>
        <p:spPr>
          <a:xfrm>
            <a:off x="9258531" y="4895465"/>
            <a:ext cx="971550" cy="308995"/>
          </a:xfrm>
          <a:prstGeom prst="cloudCallou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不用</a:t>
            </a:r>
          </a:p>
        </p:txBody>
      </p:sp>
    </p:spTree>
    <p:extLst>
      <p:ext uri="{BB962C8B-B14F-4D97-AF65-F5344CB8AC3E}">
        <p14:creationId xmlns:p14="http://schemas.microsoft.com/office/powerpoint/2010/main" val="213801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258233"/>
            <a:ext cx="6616197" cy="721395"/>
          </a:xfrm>
        </p:spPr>
        <p:txBody>
          <a:bodyPr/>
          <a:lstStyle/>
          <a:p>
            <a:r>
              <a:rPr kumimoji="1" lang="en-US" altLang="zh-CN" dirty="0"/>
              <a:t>02</a:t>
            </a:r>
            <a:r>
              <a:rPr kumimoji="1" lang="zh-CN" altLang="en-US" dirty="0"/>
              <a:t> 注册后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先核实个人信息，再提交文摘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 t="14059" b="14059"/>
          <a:stretch/>
        </p:blipFill>
        <p:spPr>
          <a:xfrm>
            <a:off x="340408" y="2752852"/>
            <a:ext cx="3448279" cy="1938710"/>
          </a:xfrm>
          <a:prstGeom prst="roundRect">
            <a:avLst>
              <a:gd name="adj" fmla="val 2368"/>
            </a:avLst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rcRect t="10527" b="10527"/>
          <a:stretch/>
        </p:blipFill>
        <p:spPr>
          <a:xfrm>
            <a:off x="8421433" y="2218657"/>
            <a:ext cx="3448279" cy="1938710"/>
          </a:xfrm>
          <a:prstGeom prst="roundRect">
            <a:avLst>
              <a:gd name="adj" fmla="val 2368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50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rcRect l="477" r="477"/>
          <a:stretch/>
        </p:blipFill>
        <p:spPr>
          <a:xfrm>
            <a:off x="2994315" y="800380"/>
            <a:ext cx="6203371" cy="3487693"/>
          </a:xfrm>
          <a:prstGeom prst="roundRect">
            <a:avLst>
              <a:gd name="adj" fmla="val 2368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文本框 8"/>
          <p:cNvSpPr txBox="1"/>
          <p:nvPr/>
        </p:nvSpPr>
        <p:spPr>
          <a:xfrm>
            <a:off x="322289" y="4925416"/>
            <a:ext cx="11547423" cy="1552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250000"/>
              </a:lnSpc>
            </a:pPr>
            <a:r>
              <a:rPr lang="zh-CN" altLang="en-US" sz="1200" b="1" u="sng" dirty="0">
                <a:solidFill>
                  <a:srgbClr val="0070C0"/>
                </a:solidFill>
                <a:latin typeface="+mn-ea"/>
              </a:rPr>
              <a:t>信息确认</a:t>
            </a:r>
            <a:r>
              <a:rPr lang="zh-CN" altLang="en-US" sz="1200" u="sng" dirty="0">
                <a:solidFill>
                  <a:srgbClr val="000000"/>
                </a:solidFill>
                <a:latin typeface="+mn-ea"/>
              </a:rPr>
              <a:t>：按注册的学号和密码登录学位论文系统后，请</a:t>
            </a:r>
            <a:r>
              <a:rPr lang="zh-CN" altLang="en-US" sz="1600" u="sng" dirty="0">
                <a:solidFill>
                  <a:srgbClr val="F23C00"/>
                </a:solidFill>
                <a:latin typeface="+mn-ea"/>
              </a:rPr>
              <a:t>先</a:t>
            </a:r>
            <a:r>
              <a:rPr lang="zh-CN" altLang="en-US" sz="1200" u="sng" dirty="0">
                <a:solidFill>
                  <a:srgbClr val="000000"/>
                </a:solidFill>
                <a:latin typeface="+mn-ea"/>
              </a:rPr>
              <a:t>点击系统右上角</a:t>
            </a:r>
            <a:r>
              <a:rPr lang="zh-CN" altLang="en-US" sz="1200" u="sng" dirty="0">
                <a:solidFill>
                  <a:srgbClr val="FF0000"/>
                </a:solidFill>
                <a:latin typeface="+mn-ea"/>
              </a:rPr>
              <a:t>“我的信息”</a:t>
            </a:r>
            <a:r>
              <a:rPr lang="zh-CN" altLang="en-US" sz="1200" u="sng" dirty="0">
                <a:solidFill>
                  <a:srgbClr val="000000"/>
                </a:solidFill>
                <a:latin typeface="+mn-ea"/>
              </a:rPr>
              <a:t>，</a:t>
            </a:r>
            <a:r>
              <a:rPr lang="zh-CN" altLang="en-US" sz="1200" dirty="0"/>
              <a:t>核实个人信息是否准确？请确保</a:t>
            </a:r>
            <a:r>
              <a:rPr lang="zh-CN" altLang="en-US" sz="1200" dirty="0">
                <a:solidFill>
                  <a:srgbClr val="FF0000"/>
                </a:solidFill>
              </a:rPr>
              <a:t>学号和姓名</a:t>
            </a:r>
            <a:r>
              <a:rPr lang="zh-CN" altLang="en-US" sz="1200" dirty="0"/>
              <a:t>信息无误，以免耽误办理离校手续。</a:t>
            </a:r>
            <a:r>
              <a:rPr lang="zh-CN" altLang="en-US" sz="1200" dirty="0">
                <a:solidFill>
                  <a:srgbClr val="FF0000"/>
                </a:solidFill>
              </a:rPr>
              <a:t>学号无法修改，</a:t>
            </a:r>
            <a:r>
              <a:rPr lang="zh-CN" altLang="en-US" sz="1200" dirty="0"/>
              <a:t>如有错误，请重新注册。其它个人信息有误可直接修改，</a:t>
            </a:r>
            <a:r>
              <a:rPr lang="en-US" altLang="zh-CN" sz="1200" dirty="0">
                <a:solidFill>
                  <a:srgbClr val="F23C00"/>
                </a:solidFill>
              </a:rPr>
              <a:t>Email</a:t>
            </a:r>
            <a:r>
              <a:rPr lang="zh-CN" altLang="en-US" sz="1200" dirty="0"/>
              <a:t>将会影响您是否收到审核结果</a:t>
            </a:r>
            <a:r>
              <a:rPr lang="zh-CN" altLang="en-US" sz="1200" dirty="0">
                <a:solidFill>
                  <a:srgbClr val="000000"/>
                </a:solidFill>
                <a:latin typeface="+mn-ea"/>
              </a:rPr>
              <a:t>，手机号码会影响工作人员与您本人联系。</a:t>
            </a:r>
            <a:endParaRPr lang="en-US" altLang="zh-CN" sz="1200" dirty="0">
              <a:solidFill>
                <a:srgbClr val="000000"/>
              </a:solidFill>
              <a:latin typeface="+mn-ea"/>
            </a:endParaRPr>
          </a:p>
          <a:p>
            <a:pPr lvl="0">
              <a:lnSpc>
                <a:spcPct val="250000"/>
              </a:lnSpc>
            </a:pPr>
            <a:r>
              <a:rPr lang="zh-CN" altLang="en-US" sz="1200" b="1" u="sng" dirty="0">
                <a:solidFill>
                  <a:srgbClr val="0070C0"/>
                </a:solidFill>
                <a:latin typeface="+mn-ea"/>
              </a:rPr>
              <a:t>提交文摘：</a:t>
            </a:r>
            <a:r>
              <a:rPr lang="zh-CN" altLang="en-US" sz="1200" dirty="0">
                <a:solidFill>
                  <a:srgbClr val="000000"/>
                </a:solidFill>
                <a:latin typeface="+mn-ea"/>
              </a:rPr>
              <a:t>核实完个人信息无误后，点击系统下方的</a:t>
            </a:r>
            <a:r>
              <a:rPr lang="zh-CN" altLang="en-US" sz="1200" dirty="0">
                <a:solidFill>
                  <a:srgbClr val="F23C00"/>
                </a:solidFill>
                <a:latin typeface="+mn-ea"/>
              </a:rPr>
              <a:t>“去提交我的论文”</a:t>
            </a:r>
            <a:r>
              <a:rPr lang="zh-CN" altLang="en-US" sz="1200" dirty="0">
                <a:solidFill>
                  <a:srgbClr val="000000"/>
                </a:solidFill>
                <a:latin typeface="+mn-ea"/>
              </a:rPr>
              <a:t>，进入论文文摘提交页面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44F24D9-B526-4749-8625-FECE6AE390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13581" y="3558215"/>
            <a:ext cx="806343" cy="327985"/>
          </a:xfrm>
          <a:prstGeom prst="rect">
            <a:avLst/>
          </a:prstGeom>
        </p:spPr>
      </p:pic>
      <p:sp>
        <p:nvSpPr>
          <p:cNvPr id="8" name="对话气泡: 圆角矩形 7">
            <a:extLst>
              <a:ext uri="{FF2B5EF4-FFF2-40B4-BE49-F238E27FC236}">
                <a16:creationId xmlns:a16="http://schemas.microsoft.com/office/drawing/2014/main" id="{A1A280BE-73B6-4B20-8AC2-70534F57004B}"/>
              </a:ext>
            </a:extLst>
          </p:cNvPr>
          <p:cNvSpPr/>
          <p:nvPr/>
        </p:nvSpPr>
        <p:spPr>
          <a:xfrm>
            <a:off x="10480964" y="1333500"/>
            <a:ext cx="990600" cy="971550"/>
          </a:xfrm>
          <a:prstGeom prst="wedgeRoundRectCallou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核实个人信息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F7E6FDF-E375-43ED-9F5A-862F9853DA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39074" y="736747"/>
            <a:ext cx="458024" cy="308935"/>
          </a:xfrm>
          <a:prstGeom prst="rect">
            <a:avLst/>
          </a:prstGeom>
        </p:spPr>
      </p:pic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id="{06F5EB39-400D-4857-A623-7DCB892FE202}"/>
              </a:ext>
            </a:extLst>
          </p:cNvPr>
          <p:cNvCxnSpPr/>
          <p:nvPr/>
        </p:nvCxnSpPr>
        <p:spPr>
          <a:xfrm>
            <a:off x="8297098" y="1023744"/>
            <a:ext cx="900588" cy="11949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箭头: 左 13">
            <a:extLst>
              <a:ext uri="{FF2B5EF4-FFF2-40B4-BE49-F238E27FC236}">
                <a16:creationId xmlns:a16="http://schemas.microsoft.com/office/drawing/2014/main" id="{ACECEE1C-65DB-4A1D-8851-A354DD36DFC6}"/>
              </a:ext>
            </a:extLst>
          </p:cNvPr>
          <p:cNvSpPr/>
          <p:nvPr/>
        </p:nvSpPr>
        <p:spPr>
          <a:xfrm>
            <a:off x="2765302" y="3806271"/>
            <a:ext cx="3448279" cy="83657"/>
          </a:xfrm>
          <a:prstGeom prst="lef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对话气泡: 圆角矩形 14">
            <a:extLst>
              <a:ext uri="{FF2B5EF4-FFF2-40B4-BE49-F238E27FC236}">
                <a16:creationId xmlns:a16="http://schemas.microsoft.com/office/drawing/2014/main" id="{2B18A243-26F1-4D04-832D-FE212C227449}"/>
              </a:ext>
            </a:extLst>
          </p:cNvPr>
          <p:cNvSpPr/>
          <p:nvPr/>
        </p:nvSpPr>
        <p:spPr>
          <a:xfrm>
            <a:off x="1037228" y="1762125"/>
            <a:ext cx="1229722" cy="897923"/>
          </a:xfrm>
          <a:prstGeom prst="wedgeRoundRect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提交文摘</a:t>
            </a:r>
          </a:p>
        </p:txBody>
      </p:sp>
    </p:spTree>
    <p:extLst>
      <p:ext uri="{BB962C8B-B14F-4D97-AF65-F5344CB8AC3E}">
        <p14:creationId xmlns:p14="http://schemas.microsoft.com/office/powerpoint/2010/main" val="161675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zh-CN" dirty="0"/>
              <a:t>03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CN" altLang="en-US" dirty="0"/>
              <a:t>提交文摘</a:t>
            </a:r>
          </a:p>
        </p:txBody>
      </p:sp>
    </p:spTree>
    <p:extLst>
      <p:ext uri="{BB962C8B-B14F-4D97-AF65-F5344CB8AC3E}">
        <p14:creationId xmlns:p14="http://schemas.microsoft.com/office/powerpoint/2010/main" val="1931525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03</a:t>
            </a:r>
            <a:r>
              <a:rPr kumimoji="1" lang="zh-CN" altLang="en-US" dirty="0"/>
              <a:t> 提交文摘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 l="18074" r="18074"/>
          <a:stretch/>
        </p:blipFill>
        <p:spPr>
          <a:xfrm>
            <a:off x="1409491" y="1535400"/>
            <a:ext cx="2936878" cy="3915837"/>
          </a:xfrm>
          <a:prstGeom prst="roundRect">
            <a:avLst>
              <a:gd name="adj" fmla="val 29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矩形 21"/>
          <p:cNvSpPr/>
          <p:nvPr/>
        </p:nvSpPr>
        <p:spPr>
          <a:xfrm>
            <a:off x="1409491" y="6366266"/>
            <a:ext cx="2936878" cy="453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无法更改信息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3"/>
          <a:srcRect l="18074" r="18074"/>
          <a:stretch/>
        </p:blipFill>
        <p:spPr>
          <a:xfrm>
            <a:off x="4590099" y="1535400"/>
            <a:ext cx="2936878" cy="3915837"/>
          </a:xfrm>
          <a:prstGeom prst="roundRect">
            <a:avLst>
              <a:gd name="adj" fmla="val 29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矩形 24"/>
          <p:cNvSpPr/>
          <p:nvPr/>
        </p:nvSpPr>
        <p:spPr>
          <a:xfrm>
            <a:off x="4627561" y="6309701"/>
            <a:ext cx="2936878" cy="453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学科代码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845631" y="6289712"/>
            <a:ext cx="2936878" cy="453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语种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A900145-FF54-448C-A190-AC8F529728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09895" y="2140685"/>
            <a:ext cx="3243233" cy="1288316"/>
          </a:xfrm>
          <a:prstGeom prst="rect">
            <a:avLst/>
          </a:prstGeom>
        </p:spPr>
      </p:pic>
      <p:sp>
        <p:nvSpPr>
          <p:cNvPr id="5" name="标注: 右箭头 4">
            <a:extLst>
              <a:ext uri="{FF2B5EF4-FFF2-40B4-BE49-F238E27FC236}">
                <a16:creationId xmlns:a16="http://schemas.microsoft.com/office/drawing/2014/main" id="{F2391830-A543-4F07-A756-87D62D6F8154}"/>
              </a:ext>
            </a:extLst>
          </p:cNvPr>
          <p:cNvSpPr/>
          <p:nvPr/>
        </p:nvSpPr>
        <p:spPr>
          <a:xfrm>
            <a:off x="1" y="2134312"/>
            <a:ext cx="1287626" cy="1746504"/>
          </a:xfrm>
          <a:prstGeom prst="rightArrowCallou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系统根据注册信息自动导入，无法更改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C4CAF0A-6934-4691-9B22-687C2ED92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2100" y="1471081"/>
            <a:ext cx="2030005" cy="3915837"/>
          </a:xfrm>
          <a:prstGeom prst="rect">
            <a:avLst/>
          </a:prstGeom>
        </p:spPr>
      </p:pic>
      <p:sp>
        <p:nvSpPr>
          <p:cNvPr id="8" name="标注: 左右箭头 7">
            <a:extLst>
              <a:ext uri="{FF2B5EF4-FFF2-40B4-BE49-F238E27FC236}">
                <a16:creationId xmlns:a16="http://schemas.microsoft.com/office/drawing/2014/main" id="{04EE4D23-FD6A-4969-A43E-4CA160BFD68C}"/>
              </a:ext>
            </a:extLst>
          </p:cNvPr>
          <p:cNvSpPr/>
          <p:nvPr/>
        </p:nvSpPr>
        <p:spPr>
          <a:xfrm>
            <a:off x="5901038" y="975056"/>
            <a:ext cx="3150474" cy="1399032"/>
          </a:xfrm>
          <a:prstGeom prst="leftRightArrow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语种代码请参考以下网址，没有请联系管理员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+mn-cs"/>
              </a:rPr>
              <a:t>http://baike.baidu.com/view/3351971.htm#1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B4934D0-414E-44E4-815E-7669A3502A2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4476" t="3160" r="2583"/>
          <a:stretch/>
        </p:blipFill>
        <p:spPr>
          <a:xfrm>
            <a:off x="4610609" y="2662350"/>
            <a:ext cx="2948330" cy="3557882"/>
          </a:xfrm>
          <a:prstGeom prst="rect">
            <a:avLst/>
          </a:prstGeom>
          <a:ln w="19050">
            <a:solidFill>
              <a:srgbClr val="00B050"/>
            </a:solidFill>
          </a:ln>
        </p:spPr>
      </p:pic>
      <p:sp>
        <p:nvSpPr>
          <p:cNvPr id="11" name="箭头: 下 10">
            <a:extLst>
              <a:ext uri="{FF2B5EF4-FFF2-40B4-BE49-F238E27FC236}">
                <a16:creationId xmlns:a16="http://schemas.microsoft.com/office/drawing/2014/main" id="{8BEB6419-6247-4766-9305-5645F7621CD4}"/>
              </a:ext>
            </a:extLst>
          </p:cNvPr>
          <p:cNvSpPr/>
          <p:nvPr/>
        </p:nvSpPr>
        <p:spPr>
          <a:xfrm>
            <a:off x="4590099" y="1967406"/>
            <a:ext cx="525927" cy="694944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EC78CFD-E060-40F7-A884-E4A0FBBCB0A0}"/>
              </a:ext>
            </a:extLst>
          </p:cNvPr>
          <p:cNvSpPr txBox="1"/>
          <p:nvPr/>
        </p:nvSpPr>
        <p:spPr>
          <a:xfrm>
            <a:off x="5705856" y="5085368"/>
            <a:ext cx="1481328" cy="1029193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注：无二级或三级学科代码，请选到上级别或者仅选到一级学科大类</a:t>
            </a:r>
          </a:p>
        </p:txBody>
      </p:sp>
    </p:spTree>
    <p:extLst>
      <p:ext uri="{BB962C8B-B14F-4D97-AF65-F5344CB8AC3E}">
        <p14:creationId xmlns:p14="http://schemas.microsoft.com/office/powerpoint/2010/main" val="2920344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03</a:t>
            </a:r>
            <a:r>
              <a:rPr kumimoji="1" lang="zh-CN" altLang="en-US" dirty="0"/>
              <a:t> 提交文摘</a:t>
            </a: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/>
          <a:srcRect t="10292" b="10292"/>
          <a:stretch/>
        </p:blipFill>
        <p:spPr>
          <a:xfrm>
            <a:off x="938744" y="1509379"/>
            <a:ext cx="2936878" cy="3915837"/>
          </a:xfrm>
          <a:prstGeom prst="roundRect">
            <a:avLst>
              <a:gd name="adj" fmla="val 29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矩形 21"/>
          <p:cNvSpPr/>
          <p:nvPr/>
        </p:nvSpPr>
        <p:spPr>
          <a:xfrm>
            <a:off x="938744" y="5444709"/>
            <a:ext cx="2936878" cy="453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更改导师信息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rcRect t="7195" b="7195"/>
          <a:stretch/>
        </p:blipFill>
        <p:spPr>
          <a:xfrm>
            <a:off x="4394723" y="1559127"/>
            <a:ext cx="2936878" cy="3915837"/>
          </a:xfrm>
          <a:prstGeom prst="roundRect">
            <a:avLst>
              <a:gd name="adj" fmla="val 2933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矩形 24"/>
          <p:cNvSpPr/>
          <p:nvPr/>
        </p:nvSpPr>
        <p:spPr>
          <a:xfrm>
            <a:off x="4264073" y="5217980"/>
            <a:ext cx="2936878" cy="453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“</a:t>
            </a:r>
            <a:r>
              <a:rPr lang="en-US" altLang="zh-CN" sz="2000" b="1" dirty="0">
                <a:solidFill>
                  <a:schemeClr val="bg1"/>
                </a:solidFill>
              </a:rPr>
              <a:t>*</a:t>
            </a:r>
            <a:r>
              <a:rPr lang="zh-CN" altLang="en-US" sz="2000" b="1" dirty="0">
                <a:solidFill>
                  <a:schemeClr val="bg1"/>
                </a:solidFill>
              </a:rPr>
              <a:t>”项必填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633969" y="5248236"/>
            <a:ext cx="2936878" cy="453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文摘格式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D2578A3-61F6-4FC7-888E-28E84C96D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9411" y="1535400"/>
            <a:ext cx="3197392" cy="1116359"/>
          </a:xfrm>
          <a:prstGeom prst="rect">
            <a:avLst/>
          </a:prstGeom>
          <a:noFill/>
          <a:ln w="1905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10" name="线形标注 1 14">
            <a:extLst>
              <a:ext uri="{FF2B5EF4-FFF2-40B4-BE49-F238E27FC236}">
                <a16:creationId xmlns:a16="http://schemas.microsoft.com/office/drawing/2014/main" id="{171DAA7C-2619-4ADF-A113-F3C19F0C8748}"/>
              </a:ext>
            </a:extLst>
          </p:cNvPr>
          <p:cNvSpPr/>
          <p:nvPr/>
        </p:nvSpPr>
        <p:spPr bwMode="auto">
          <a:xfrm>
            <a:off x="2968418" y="867505"/>
            <a:ext cx="1295655" cy="539258"/>
          </a:xfrm>
          <a:prstGeom prst="borderCallout1">
            <a:avLst>
              <a:gd name="adj1" fmla="val 18750"/>
              <a:gd name="adj2" fmla="val -8333"/>
              <a:gd name="adj3" fmla="val 112500"/>
              <a:gd name="adj4" fmla="val -38333"/>
            </a:avLst>
          </a:prstGeom>
          <a:noFill/>
          <a:ln w="3810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r>
              <a:rPr lang="zh-CN" altLang="en-US" sz="1400" b="1">
                <a:solidFill>
                  <a:srgbClr val="000000"/>
                </a:solidFill>
              </a:rPr>
              <a:t>系统自动生成</a:t>
            </a:r>
            <a:endParaRPr lang="en-US" altLang="zh-CN" sz="1400" b="1">
              <a:solidFill>
                <a:srgbClr val="000000"/>
              </a:solidFill>
            </a:endParaRPr>
          </a:p>
          <a:p>
            <a:r>
              <a:rPr lang="zh-CN" altLang="en-US" sz="1400" b="1">
                <a:solidFill>
                  <a:srgbClr val="000000"/>
                </a:solidFill>
              </a:rPr>
              <a:t>请注意修改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0A4F2B6-DA39-4423-9B6D-11735FAEE4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929" y="1535402"/>
            <a:ext cx="4434622" cy="352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219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zh-CN" dirty="0"/>
              <a:t>04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CN" altLang="en-US" dirty="0"/>
              <a:t>上传全文</a:t>
            </a:r>
          </a:p>
        </p:txBody>
      </p:sp>
    </p:spTree>
    <p:extLst>
      <p:ext uri="{BB962C8B-B14F-4D97-AF65-F5344CB8AC3E}">
        <p14:creationId xmlns:p14="http://schemas.microsoft.com/office/powerpoint/2010/main" val="653468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泪珠形 4"/>
          <p:cNvSpPr/>
          <p:nvPr/>
        </p:nvSpPr>
        <p:spPr>
          <a:xfrm>
            <a:off x="1247243" y="5236911"/>
            <a:ext cx="1044362" cy="1044362"/>
          </a:xfrm>
          <a:prstGeom prst="teardrop">
            <a:avLst/>
          </a:prstGeom>
          <a:solidFill>
            <a:schemeClr val="accent3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4" name="组合 22"/>
          <p:cNvGrpSpPr/>
          <p:nvPr/>
        </p:nvGrpSpPr>
        <p:grpSpPr>
          <a:xfrm>
            <a:off x="1534947" y="5564227"/>
            <a:ext cx="548656" cy="430686"/>
            <a:chOff x="3829050" y="5226603"/>
            <a:chExt cx="1511301" cy="1186348"/>
          </a:xfrm>
          <a:solidFill>
            <a:schemeClr val="bg1"/>
          </a:solidFill>
        </p:grpSpPr>
        <p:sp>
          <p:nvSpPr>
            <p:cNvPr id="35" name="Freeform 12"/>
            <p:cNvSpPr>
              <a:spLocks noEditPoints="1"/>
            </p:cNvSpPr>
            <p:nvPr/>
          </p:nvSpPr>
          <p:spPr bwMode="auto">
            <a:xfrm>
              <a:off x="3829050" y="5226603"/>
              <a:ext cx="1511301" cy="1186348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42" name="文本框 8"/>
          <p:cNvSpPr txBox="1"/>
          <p:nvPr/>
        </p:nvSpPr>
        <p:spPr>
          <a:xfrm>
            <a:off x="2364761" y="5582154"/>
            <a:ext cx="2517668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只支持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PDF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格式</a:t>
            </a:r>
          </a:p>
        </p:txBody>
      </p:sp>
      <p:sp>
        <p:nvSpPr>
          <p:cNvPr id="43" name="矩形 42"/>
          <p:cNvSpPr/>
          <p:nvPr/>
        </p:nvSpPr>
        <p:spPr>
          <a:xfrm>
            <a:off x="2364761" y="5134872"/>
            <a:ext cx="697627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</a:rPr>
              <a:t>格式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58" name="泪珠形 57"/>
          <p:cNvSpPr/>
          <p:nvPr/>
        </p:nvSpPr>
        <p:spPr>
          <a:xfrm>
            <a:off x="5673003" y="2819126"/>
            <a:ext cx="1044362" cy="1044362"/>
          </a:xfrm>
          <a:prstGeom prst="teardrop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59" name="组合 22"/>
          <p:cNvGrpSpPr/>
          <p:nvPr/>
        </p:nvGrpSpPr>
        <p:grpSpPr>
          <a:xfrm>
            <a:off x="5960707" y="3146442"/>
            <a:ext cx="548656" cy="430686"/>
            <a:chOff x="3829050" y="5226603"/>
            <a:chExt cx="1511301" cy="1186348"/>
          </a:xfrm>
          <a:solidFill>
            <a:schemeClr val="bg1"/>
          </a:solidFill>
        </p:grpSpPr>
        <p:sp>
          <p:nvSpPr>
            <p:cNvPr id="62" name="Freeform 12"/>
            <p:cNvSpPr>
              <a:spLocks noEditPoints="1"/>
            </p:cNvSpPr>
            <p:nvPr/>
          </p:nvSpPr>
          <p:spPr bwMode="auto">
            <a:xfrm>
              <a:off x="3829050" y="5226603"/>
              <a:ext cx="1511301" cy="1186348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60" name="文本框 8"/>
          <p:cNvSpPr txBox="1"/>
          <p:nvPr/>
        </p:nvSpPr>
        <p:spPr>
          <a:xfrm>
            <a:off x="6790521" y="3164369"/>
            <a:ext cx="2517668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包括</a:t>
            </a:r>
            <a:r>
              <a:rPr lang="zh-CN" altLang="en-US" sz="1200" b="1" i="0" dirty="0">
                <a:solidFill>
                  <a:srgbClr val="FF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中外文封面、授权页、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中外文摘要、目录、正文、参考文献等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61" name="矩形 60"/>
          <p:cNvSpPr/>
          <p:nvPr/>
        </p:nvSpPr>
        <p:spPr>
          <a:xfrm>
            <a:off x="6790521" y="2717087"/>
            <a:ext cx="697627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</a:rPr>
              <a:t>内容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70" name="泪珠形 69"/>
          <p:cNvSpPr/>
          <p:nvPr/>
        </p:nvSpPr>
        <p:spPr>
          <a:xfrm>
            <a:off x="3460123" y="4028019"/>
            <a:ext cx="1044362" cy="1044362"/>
          </a:xfrm>
          <a:prstGeom prst="teardrop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1" name="组合 22"/>
          <p:cNvGrpSpPr/>
          <p:nvPr/>
        </p:nvGrpSpPr>
        <p:grpSpPr>
          <a:xfrm>
            <a:off x="3747827" y="4355335"/>
            <a:ext cx="548656" cy="430686"/>
            <a:chOff x="3829050" y="5226603"/>
            <a:chExt cx="1511301" cy="1186348"/>
          </a:xfrm>
          <a:solidFill>
            <a:schemeClr val="bg1"/>
          </a:solidFill>
        </p:grpSpPr>
        <p:sp>
          <p:nvSpPr>
            <p:cNvPr id="74" name="Freeform 12"/>
            <p:cNvSpPr>
              <a:spLocks noEditPoints="1"/>
            </p:cNvSpPr>
            <p:nvPr/>
          </p:nvSpPr>
          <p:spPr bwMode="auto">
            <a:xfrm>
              <a:off x="3829050" y="5226603"/>
              <a:ext cx="1511301" cy="1186348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72" name="文本框 8"/>
          <p:cNvSpPr txBox="1"/>
          <p:nvPr/>
        </p:nvSpPr>
        <p:spPr>
          <a:xfrm>
            <a:off x="4577641" y="4373262"/>
            <a:ext cx="2517668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只能是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个文件</a:t>
            </a:r>
          </a:p>
        </p:txBody>
      </p:sp>
      <p:sp>
        <p:nvSpPr>
          <p:cNvPr id="73" name="矩形 72"/>
          <p:cNvSpPr/>
          <p:nvPr/>
        </p:nvSpPr>
        <p:spPr>
          <a:xfrm>
            <a:off x="4577641" y="3925980"/>
            <a:ext cx="697627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</a:rPr>
              <a:t>数量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82" name="泪珠形 81"/>
          <p:cNvSpPr/>
          <p:nvPr/>
        </p:nvSpPr>
        <p:spPr>
          <a:xfrm>
            <a:off x="7885882" y="1610233"/>
            <a:ext cx="1044362" cy="1044362"/>
          </a:xfrm>
          <a:prstGeom prst="teardrop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83" name="组合 22"/>
          <p:cNvGrpSpPr/>
          <p:nvPr/>
        </p:nvGrpSpPr>
        <p:grpSpPr>
          <a:xfrm>
            <a:off x="8173586" y="1937549"/>
            <a:ext cx="548656" cy="430686"/>
            <a:chOff x="3829050" y="5226603"/>
            <a:chExt cx="1511301" cy="1186348"/>
          </a:xfrm>
          <a:solidFill>
            <a:schemeClr val="bg1"/>
          </a:solidFill>
        </p:grpSpPr>
        <p:sp>
          <p:nvSpPr>
            <p:cNvPr id="86" name="Freeform 12"/>
            <p:cNvSpPr>
              <a:spLocks noEditPoints="1"/>
            </p:cNvSpPr>
            <p:nvPr/>
          </p:nvSpPr>
          <p:spPr bwMode="auto">
            <a:xfrm>
              <a:off x="3829050" y="5226603"/>
              <a:ext cx="1511301" cy="1186348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84" name="文本框 8"/>
          <p:cNvSpPr txBox="1"/>
          <p:nvPr/>
        </p:nvSpPr>
        <p:spPr>
          <a:xfrm>
            <a:off x="9003400" y="1955476"/>
            <a:ext cx="2517668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b="1" dirty="0">
                <a:solidFill>
                  <a:srgbClr val="FF0000"/>
                </a:solidFill>
              </a:rPr>
              <a:t>必须有本人和导师签名</a:t>
            </a:r>
            <a:endParaRPr lang="zh-CN" altLang="en-US" sz="12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85" name="矩形 84"/>
          <p:cNvSpPr/>
          <p:nvPr/>
        </p:nvSpPr>
        <p:spPr>
          <a:xfrm>
            <a:off x="9003400" y="1508194"/>
            <a:ext cx="954107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</a:rPr>
              <a:t>授权页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93" name="文本占位符 92"/>
          <p:cNvSpPr>
            <a:spLocks noGrp="1"/>
          </p:cNvSpPr>
          <p:nvPr>
            <p:ph type="body" sz="quarter" idx="10"/>
          </p:nvPr>
        </p:nvSpPr>
        <p:spPr>
          <a:xfrm>
            <a:off x="6612034" y="96498"/>
            <a:ext cx="2699285" cy="780935"/>
          </a:xfrm>
        </p:spPr>
        <p:txBody>
          <a:bodyPr/>
          <a:lstStyle/>
          <a:p>
            <a:r>
              <a:rPr kumimoji="1" lang="en-US" altLang="zh-CN" dirty="0"/>
              <a:t>04</a:t>
            </a:r>
            <a:r>
              <a:rPr kumimoji="1" lang="zh-CN" altLang="en-US" dirty="0"/>
              <a:t> 全文要求</a:t>
            </a:r>
            <a:endParaRPr kumimoji="1" lang="en-US" altLang="zh-CN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E6BA9840-7F42-4315-940B-50C9367D4DC0}"/>
              </a:ext>
            </a:extLst>
          </p:cNvPr>
          <p:cNvSpPr txBox="1"/>
          <p:nvPr/>
        </p:nvSpPr>
        <p:spPr>
          <a:xfrm>
            <a:off x="6863418" y="4769784"/>
            <a:ext cx="5042916" cy="1144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  <a:spcBef>
                <a:spcPts val="600"/>
              </a:spcBef>
            </a:pPr>
            <a:r>
              <a:rPr lang="zh-CN" altLang="en-US" sz="12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注：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论文全文应为答辩通过后的最终定稿，要求</a:t>
            </a:r>
            <a:r>
              <a:rPr lang="zh-CN" altLang="en-US" sz="1200" b="1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电子版与纸质版应保持完全一致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：</a:t>
            </a:r>
            <a:r>
              <a:rPr lang="zh-CN" altLang="en-US" sz="12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包括中外文封面、授权页、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中外文摘要、目录、正文、参考文献等，授权页</a:t>
            </a:r>
            <a:r>
              <a:rPr lang="zh-CN" altLang="en-US" sz="12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应有本人和导师签名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的</a:t>
            </a:r>
            <a:r>
              <a:rPr lang="en-US" altLang="zh-CN" sz="12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PDF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文件</a:t>
            </a:r>
          </a:p>
        </p:txBody>
      </p:sp>
    </p:spTree>
    <p:extLst>
      <p:ext uri="{BB962C8B-B14F-4D97-AF65-F5344CB8AC3E}">
        <p14:creationId xmlns:p14="http://schemas.microsoft.com/office/powerpoint/2010/main" val="1308044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258233"/>
            <a:ext cx="7989607" cy="721395"/>
          </a:xfrm>
        </p:spPr>
        <p:txBody>
          <a:bodyPr/>
          <a:lstStyle/>
          <a:p>
            <a:r>
              <a:rPr kumimoji="1" lang="en-US" altLang="zh-CN" dirty="0"/>
              <a:t>04 </a:t>
            </a:r>
            <a:r>
              <a:rPr kumimoji="1" lang="zh-CN" altLang="en-US" dirty="0"/>
              <a:t>上传全文演示</a:t>
            </a:r>
          </a:p>
        </p:txBody>
      </p:sp>
      <p:sp>
        <p:nvSpPr>
          <p:cNvPr id="9" name="矩形 8"/>
          <p:cNvSpPr/>
          <p:nvPr/>
        </p:nvSpPr>
        <p:spPr>
          <a:xfrm flipV="1">
            <a:off x="7060855" y="1759156"/>
            <a:ext cx="76573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8"/>
          <p:cNvSpPr txBox="1"/>
          <p:nvPr/>
        </p:nvSpPr>
        <p:spPr>
          <a:xfrm>
            <a:off x="6803136" y="2644658"/>
            <a:ext cx="4076676" cy="1137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点击“浏览”按钮，找到全文保存地址并选择全文，文件名：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学号</a:t>
            </a:r>
            <a:r>
              <a:rPr lang="en-US" altLang="zh-CN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+</a:t>
            </a:r>
            <a:r>
              <a:rPr lang="zh-CN" altLang="en-US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姓名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（如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211290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张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*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），注：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1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个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PDF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文件</a:t>
            </a:r>
          </a:p>
        </p:txBody>
      </p:sp>
      <p:sp>
        <p:nvSpPr>
          <p:cNvPr id="11" name="矩形 10"/>
          <p:cNvSpPr/>
          <p:nvPr/>
        </p:nvSpPr>
        <p:spPr>
          <a:xfrm>
            <a:off x="7872924" y="1804317"/>
            <a:ext cx="697627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</a:rPr>
              <a:t>浏览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00448" y="1759156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>
                <a:solidFill>
                  <a:schemeClr val="accent2">
                    <a:lumMod val="75000"/>
                  </a:schemeClr>
                </a:solidFill>
              </a:rPr>
              <a:t>01</a:t>
            </a:r>
            <a:endParaRPr lang="en-US" altLang="zh-C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117082" y="3990985"/>
            <a:ext cx="7657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929150" y="4036146"/>
            <a:ext cx="2517668" cy="45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2"/>
                </a:solidFill>
              </a:rPr>
              <a:t>点击“保存并提交“</a:t>
            </a:r>
          </a:p>
        </p:txBody>
      </p:sp>
      <p:sp>
        <p:nvSpPr>
          <p:cNvPr id="16" name="矩形 15"/>
          <p:cNvSpPr/>
          <p:nvPr/>
        </p:nvSpPr>
        <p:spPr>
          <a:xfrm>
            <a:off x="7056675" y="3990985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2"/>
                </a:solidFill>
              </a:rPr>
              <a:t>02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5248" r="5248"/>
          <a:stretch/>
        </p:blipFill>
        <p:spPr>
          <a:xfrm>
            <a:off x="393191" y="2160680"/>
            <a:ext cx="5731469" cy="3222377"/>
          </a:xfrm>
          <a:prstGeom prst="roundRect">
            <a:avLst>
              <a:gd name="adj" fmla="val 2368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987D3E-4BEA-484A-BC9E-6C34CAC69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057" y="4261694"/>
            <a:ext cx="1371600" cy="310306"/>
          </a:xfrm>
          <a:prstGeom prst="rect">
            <a:avLst/>
          </a:prstGeom>
        </p:spPr>
      </p:pic>
      <p:sp>
        <p:nvSpPr>
          <p:cNvPr id="19" name="文本框 8">
            <a:extLst>
              <a:ext uri="{FF2B5EF4-FFF2-40B4-BE49-F238E27FC236}">
                <a16:creationId xmlns:a16="http://schemas.microsoft.com/office/drawing/2014/main" id="{7291A0A0-4BF9-477A-B36D-4E8B52E44B9B}"/>
              </a:ext>
            </a:extLst>
          </p:cNvPr>
          <p:cNvSpPr txBox="1"/>
          <p:nvPr/>
        </p:nvSpPr>
        <p:spPr>
          <a:xfrm>
            <a:off x="6803136" y="4830188"/>
            <a:ext cx="3895344" cy="1661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全文上传不成功，点击“保存并提交”按钮先</a:t>
            </a:r>
            <a:r>
              <a:rPr lang="zh-CN" altLang="en-US" sz="1600" dirty="0">
                <a:solidFill>
                  <a:srgbClr val="C00000"/>
                </a:solidFill>
                <a:latin typeface="+mn-ea"/>
              </a:rPr>
              <a:t>保存文摘信息</a:t>
            </a: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，请及时联系管理员。</a:t>
            </a:r>
            <a:endParaRPr lang="en-US" altLang="zh-CN" sz="16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u"/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附件尽量并入全文中一起上传，如有特殊情况，联系管理员。</a:t>
            </a:r>
          </a:p>
        </p:txBody>
      </p:sp>
      <p:sp>
        <p:nvSpPr>
          <p:cNvPr id="20" name="AutoShape 6">
            <a:extLst>
              <a:ext uri="{FF2B5EF4-FFF2-40B4-BE49-F238E27FC236}">
                <a16:creationId xmlns:a16="http://schemas.microsoft.com/office/drawing/2014/main" id="{4D9F56AD-7A41-4780-98D0-7F109E8D3B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3048" y="5098692"/>
            <a:ext cx="2077379" cy="1124603"/>
          </a:xfrm>
          <a:prstGeom prst="wedgeRoundRectCallout">
            <a:avLst>
              <a:gd name="adj1" fmla="val -87282"/>
              <a:gd name="adj2" fmla="val -100438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论文正文以学号和姓名（如：</a:t>
            </a:r>
            <a:r>
              <a:rPr lang="en-US" altLang="zh-CN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21128</a:t>
            </a:r>
            <a:r>
              <a:rPr lang="zh-CN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张</a:t>
            </a:r>
            <a:r>
              <a:rPr lang="en-US" altLang="zh-CN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**</a:t>
            </a:r>
            <a:r>
              <a:rPr lang="zh-CN" alt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）为文件名，授权页必须要有导师签名和本人签名</a:t>
            </a:r>
          </a:p>
        </p:txBody>
      </p:sp>
    </p:spTree>
    <p:extLst>
      <p:ext uri="{BB962C8B-B14F-4D97-AF65-F5344CB8AC3E}">
        <p14:creationId xmlns:p14="http://schemas.microsoft.com/office/powerpoint/2010/main" val="316191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zh-CN" dirty="0"/>
              <a:t>05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6"/>
          </p:nvPr>
        </p:nvSpPr>
        <p:spPr>
          <a:xfrm>
            <a:off x="4500401" y="3033132"/>
            <a:ext cx="2797044" cy="1272538"/>
          </a:xfrm>
        </p:spPr>
        <p:txBody>
          <a:bodyPr/>
          <a:lstStyle/>
          <a:p>
            <a:r>
              <a:rPr kumimoji="1" lang="zh-CN" altLang="en-US" dirty="0"/>
              <a:t>查看结果</a:t>
            </a:r>
            <a:endParaRPr kumimoji="1" lang="en-US" altLang="zh-CN" dirty="0"/>
          </a:p>
          <a:p>
            <a:r>
              <a:rPr kumimoji="1" lang="zh-CN" altLang="en-US" dirty="0"/>
              <a:t>修改论文</a:t>
            </a:r>
          </a:p>
        </p:txBody>
      </p:sp>
    </p:spTree>
    <p:extLst>
      <p:ext uri="{BB962C8B-B14F-4D97-AF65-F5344CB8AC3E}">
        <p14:creationId xmlns:p14="http://schemas.microsoft.com/office/powerpoint/2010/main" val="154375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05</a:t>
            </a:r>
            <a:r>
              <a:rPr kumimoji="1" lang="zh-CN" altLang="en-US" dirty="0"/>
              <a:t> 查看上传结果</a:t>
            </a:r>
          </a:p>
        </p:txBody>
      </p:sp>
      <p:grpSp>
        <p:nvGrpSpPr>
          <p:cNvPr id="11" name="组 10"/>
          <p:cNvGrpSpPr/>
          <p:nvPr/>
        </p:nvGrpSpPr>
        <p:grpSpPr>
          <a:xfrm>
            <a:off x="679897" y="2350457"/>
            <a:ext cx="1178805" cy="4507543"/>
            <a:chOff x="679897" y="2350457"/>
            <a:chExt cx="1178805" cy="4507543"/>
          </a:xfrm>
        </p:grpSpPr>
        <p:sp>
          <p:nvSpPr>
            <p:cNvPr id="3" name="斜纹 2"/>
            <p:cNvSpPr/>
            <p:nvPr/>
          </p:nvSpPr>
          <p:spPr>
            <a:xfrm rot="18900000">
              <a:off x="679897" y="2350457"/>
              <a:ext cx="1178805" cy="1178805"/>
            </a:xfrm>
            <a:prstGeom prst="diagStrip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4" name="矩形 3"/>
            <p:cNvSpPr/>
            <p:nvPr/>
          </p:nvSpPr>
          <p:spPr>
            <a:xfrm>
              <a:off x="856168" y="2956956"/>
              <a:ext cx="413132" cy="390104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0" name="组 9"/>
          <p:cNvGrpSpPr/>
          <p:nvPr/>
        </p:nvGrpSpPr>
        <p:grpSpPr>
          <a:xfrm>
            <a:off x="1095943" y="1900886"/>
            <a:ext cx="7141217" cy="1211605"/>
            <a:chOff x="1095944" y="2304646"/>
            <a:chExt cx="7590858" cy="1211605"/>
          </a:xfrm>
        </p:grpSpPr>
        <p:grpSp>
          <p:nvGrpSpPr>
            <p:cNvPr id="6" name="组 5"/>
            <p:cNvGrpSpPr/>
            <p:nvPr/>
          </p:nvGrpSpPr>
          <p:grpSpPr>
            <a:xfrm rot="16200000" flipH="1">
              <a:off x="4094153" y="-660763"/>
              <a:ext cx="1178805" cy="7175223"/>
              <a:chOff x="679898" y="2754217"/>
              <a:chExt cx="1178805" cy="7175223"/>
            </a:xfrm>
            <a:solidFill>
              <a:schemeClr val="accent3"/>
            </a:solidFill>
          </p:grpSpPr>
          <p:sp>
            <p:nvSpPr>
              <p:cNvPr id="7" name="斜纹 6"/>
              <p:cNvSpPr/>
              <p:nvPr/>
            </p:nvSpPr>
            <p:spPr>
              <a:xfrm rot="18900000">
                <a:off x="679898" y="2754217"/>
                <a:ext cx="1178805" cy="1178805"/>
              </a:xfrm>
              <a:prstGeom prst="diagStri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8" name="矩形 7"/>
              <p:cNvSpPr/>
              <p:nvPr/>
            </p:nvSpPr>
            <p:spPr>
              <a:xfrm>
                <a:off x="856169" y="3343620"/>
                <a:ext cx="413132" cy="658582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9" name="三角形 8"/>
            <p:cNvSpPr/>
            <p:nvPr/>
          </p:nvSpPr>
          <p:spPr>
            <a:xfrm rot="5400000">
              <a:off x="8063347" y="2512465"/>
              <a:ext cx="831273" cy="41563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2" name="文本框 8"/>
          <p:cNvSpPr txBox="1"/>
          <p:nvPr/>
        </p:nvSpPr>
        <p:spPr>
          <a:xfrm>
            <a:off x="10281060" y="1655217"/>
            <a:ext cx="1772026" cy="14446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①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审核通过后，系统会自动发送审核结果到您注册的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Email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中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等线" panose="02010600030101010101" pitchFamily="2" charset="-122"/>
                <a:ea typeface="等线" panose="02010600030101010101" pitchFamily="2" charset="-122"/>
              </a:rPr>
              <a:t>② 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审核通过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后，左侧状态栏会变成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“等待发布”</a:t>
            </a:r>
          </a:p>
        </p:txBody>
      </p:sp>
      <p:sp>
        <p:nvSpPr>
          <p:cNvPr id="13" name="矩形 12"/>
          <p:cNvSpPr/>
          <p:nvPr/>
        </p:nvSpPr>
        <p:spPr>
          <a:xfrm>
            <a:off x="8128654" y="1901823"/>
            <a:ext cx="2062657" cy="781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3"/>
                </a:solidFill>
              </a:rPr>
              <a:t>3. </a:t>
            </a:r>
            <a:r>
              <a:rPr lang="zh-CN" altLang="en-US" sz="2000" b="1" dirty="0">
                <a:solidFill>
                  <a:schemeClr val="accent3"/>
                </a:solidFill>
              </a:rPr>
              <a:t>查看审核结果</a:t>
            </a:r>
            <a:r>
              <a:rPr lang="zh-CN" altLang="en-US" sz="1600" b="1" dirty="0">
                <a:solidFill>
                  <a:schemeClr val="accent3"/>
                </a:solidFill>
              </a:rPr>
              <a:t>（</a:t>
            </a:r>
            <a:r>
              <a:rPr lang="en-US" altLang="zh-CN" sz="1600" b="1" dirty="0">
                <a:solidFill>
                  <a:schemeClr val="accent3"/>
                </a:solidFill>
              </a:rPr>
              <a:t>3-4</a:t>
            </a:r>
            <a:r>
              <a:rPr lang="zh-CN" altLang="en-US" sz="1600" b="1" dirty="0">
                <a:solidFill>
                  <a:schemeClr val="accent3"/>
                </a:solidFill>
              </a:rPr>
              <a:t>个工作日后）</a:t>
            </a:r>
            <a:endParaRPr lang="en-US" altLang="zh-CN" sz="1600" b="1" dirty="0">
              <a:solidFill>
                <a:schemeClr val="accent3"/>
              </a:solidFill>
            </a:endParaRPr>
          </a:p>
        </p:txBody>
      </p:sp>
      <p:grpSp>
        <p:nvGrpSpPr>
          <p:cNvPr id="14" name="组 13"/>
          <p:cNvGrpSpPr/>
          <p:nvPr/>
        </p:nvGrpSpPr>
        <p:grpSpPr>
          <a:xfrm>
            <a:off x="1513437" y="3364550"/>
            <a:ext cx="1178805" cy="3493449"/>
            <a:chOff x="679896" y="3364550"/>
            <a:chExt cx="1178805" cy="3493449"/>
          </a:xfrm>
        </p:grpSpPr>
        <p:sp>
          <p:nvSpPr>
            <p:cNvPr id="15" name="斜纹 14"/>
            <p:cNvSpPr/>
            <p:nvPr/>
          </p:nvSpPr>
          <p:spPr>
            <a:xfrm rot="18900000">
              <a:off x="679896" y="3364550"/>
              <a:ext cx="1178805" cy="1178805"/>
            </a:xfrm>
            <a:prstGeom prst="diagStrip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6" name="矩形 15"/>
            <p:cNvSpPr/>
            <p:nvPr/>
          </p:nvSpPr>
          <p:spPr>
            <a:xfrm>
              <a:off x="856168" y="4134505"/>
              <a:ext cx="413132" cy="2723494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17" name="组 16"/>
          <p:cNvGrpSpPr/>
          <p:nvPr/>
        </p:nvGrpSpPr>
        <p:grpSpPr>
          <a:xfrm>
            <a:off x="1929485" y="2921111"/>
            <a:ext cx="3901301" cy="1211604"/>
            <a:chOff x="1095945" y="2304648"/>
            <a:chExt cx="3901301" cy="1211604"/>
          </a:xfrm>
        </p:grpSpPr>
        <p:grpSp>
          <p:nvGrpSpPr>
            <p:cNvPr id="18" name="组 17"/>
            <p:cNvGrpSpPr/>
            <p:nvPr/>
          </p:nvGrpSpPr>
          <p:grpSpPr>
            <a:xfrm rot="16200000" flipH="1">
              <a:off x="2249375" y="1184017"/>
              <a:ext cx="1178805" cy="3485665"/>
              <a:chOff x="679898" y="2754217"/>
              <a:chExt cx="1178805" cy="3485665"/>
            </a:xfrm>
            <a:solidFill>
              <a:schemeClr val="accent3"/>
            </a:solidFill>
          </p:grpSpPr>
          <p:sp>
            <p:nvSpPr>
              <p:cNvPr id="20" name="斜纹 19"/>
              <p:cNvSpPr/>
              <p:nvPr/>
            </p:nvSpPr>
            <p:spPr>
              <a:xfrm rot="18900000">
                <a:off x="679898" y="2754217"/>
                <a:ext cx="1178805" cy="1178805"/>
              </a:xfrm>
              <a:prstGeom prst="diagStrip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856170" y="3343622"/>
                <a:ext cx="413132" cy="289626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19" name="三角形 18"/>
            <p:cNvSpPr/>
            <p:nvPr/>
          </p:nvSpPr>
          <p:spPr>
            <a:xfrm rot="5400000">
              <a:off x="4373791" y="2512467"/>
              <a:ext cx="831273" cy="41563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22" name="文本框 8"/>
          <p:cNvSpPr txBox="1"/>
          <p:nvPr/>
        </p:nvSpPr>
        <p:spPr>
          <a:xfrm>
            <a:off x="5830786" y="3472053"/>
            <a:ext cx="2517668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左侧状态栏变成</a:t>
            </a:r>
            <a:r>
              <a:rPr lang="zh-CN" altLang="en-US" sz="1200" dirty="0">
                <a:solidFill>
                  <a:schemeClr val="bg2">
                    <a:lumMod val="50000"/>
                  </a:schemeClr>
                </a:solidFill>
                <a:latin typeface="+mn-ea"/>
              </a:rPr>
              <a:t>“论文审核”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，右侧提示“论文提交成功”</a:t>
            </a:r>
          </a:p>
        </p:txBody>
      </p:sp>
      <p:sp>
        <p:nvSpPr>
          <p:cNvPr id="23" name="矩形 22"/>
          <p:cNvSpPr/>
          <p:nvPr/>
        </p:nvSpPr>
        <p:spPr>
          <a:xfrm>
            <a:off x="5939884" y="3033936"/>
            <a:ext cx="2545890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3"/>
                </a:solidFill>
              </a:rPr>
              <a:t>2. </a:t>
            </a:r>
            <a:r>
              <a:rPr lang="zh-CN" altLang="en-US" sz="2000" b="1" dirty="0">
                <a:solidFill>
                  <a:schemeClr val="accent3"/>
                </a:solidFill>
              </a:rPr>
              <a:t>点击“关闭”按钮</a:t>
            </a:r>
            <a:endParaRPr lang="en-US" altLang="zh-CN" sz="2000" b="1" dirty="0">
              <a:solidFill>
                <a:schemeClr val="accent3"/>
              </a:solidFill>
            </a:endParaRPr>
          </a:p>
        </p:txBody>
      </p:sp>
      <p:grpSp>
        <p:nvGrpSpPr>
          <p:cNvPr id="24" name="组 23"/>
          <p:cNvGrpSpPr/>
          <p:nvPr/>
        </p:nvGrpSpPr>
        <p:grpSpPr>
          <a:xfrm>
            <a:off x="2403533" y="4627754"/>
            <a:ext cx="1178805" cy="2230244"/>
            <a:chOff x="679896" y="4627754"/>
            <a:chExt cx="1178805" cy="2230244"/>
          </a:xfrm>
        </p:grpSpPr>
        <p:sp>
          <p:nvSpPr>
            <p:cNvPr id="25" name="斜纹 24"/>
            <p:cNvSpPr/>
            <p:nvPr/>
          </p:nvSpPr>
          <p:spPr>
            <a:xfrm rot="18900000">
              <a:off x="679896" y="4627754"/>
              <a:ext cx="1178805" cy="1178805"/>
            </a:xfrm>
            <a:prstGeom prst="diagStripe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856168" y="5437367"/>
              <a:ext cx="413132" cy="1420631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grpSp>
        <p:nvGrpSpPr>
          <p:cNvPr id="27" name="组 26"/>
          <p:cNvGrpSpPr/>
          <p:nvPr/>
        </p:nvGrpSpPr>
        <p:grpSpPr>
          <a:xfrm>
            <a:off x="2793291" y="4168893"/>
            <a:ext cx="1612454" cy="1157663"/>
            <a:chOff x="1069655" y="2304649"/>
            <a:chExt cx="1612454" cy="1157663"/>
          </a:xfrm>
        </p:grpSpPr>
        <p:grpSp>
          <p:nvGrpSpPr>
            <p:cNvPr id="28" name="组 27"/>
            <p:cNvGrpSpPr/>
            <p:nvPr/>
          </p:nvGrpSpPr>
          <p:grpSpPr>
            <a:xfrm rot="16200000" flipH="1">
              <a:off x="1152419" y="2318162"/>
              <a:ext cx="1061386" cy="1226914"/>
              <a:chOff x="743376" y="2727926"/>
              <a:chExt cx="1061386" cy="1226914"/>
            </a:xfrm>
            <a:solidFill>
              <a:schemeClr val="accent3"/>
            </a:solidFill>
          </p:grpSpPr>
          <p:sp>
            <p:nvSpPr>
              <p:cNvPr id="30" name="斜纹 29"/>
              <p:cNvSpPr/>
              <p:nvPr/>
            </p:nvSpPr>
            <p:spPr>
              <a:xfrm rot="18900000">
                <a:off x="743376" y="2727926"/>
                <a:ext cx="1061386" cy="1074870"/>
              </a:xfrm>
              <a:prstGeom prst="diagStripe">
                <a:avLst>
                  <a:gd name="adj" fmla="val 4531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1" name="矩形 30"/>
              <p:cNvSpPr/>
              <p:nvPr/>
            </p:nvSpPr>
            <p:spPr>
              <a:xfrm>
                <a:off x="856169" y="3343623"/>
                <a:ext cx="413132" cy="61121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kumimoji="1" lang="zh-CN" altLang="en-US"/>
              </a:p>
            </p:txBody>
          </p:sp>
        </p:grpSp>
        <p:sp>
          <p:nvSpPr>
            <p:cNvPr id="29" name="三角形 28"/>
            <p:cNvSpPr/>
            <p:nvPr/>
          </p:nvSpPr>
          <p:spPr>
            <a:xfrm rot="5400000">
              <a:off x="2058654" y="2512468"/>
              <a:ext cx="831273" cy="415636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33" name="矩形 32"/>
          <p:cNvSpPr/>
          <p:nvPr/>
        </p:nvSpPr>
        <p:spPr>
          <a:xfrm>
            <a:off x="4436908" y="4501443"/>
            <a:ext cx="3315331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3"/>
                </a:solidFill>
              </a:rPr>
              <a:t>1. </a:t>
            </a:r>
            <a:r>
              <a:rPr lang="zh-CN" altLang="en-US" sz="2000" b="1" dirty="0">
                <a:solidFill>
                  <a:schemeClr val="accent3"/>
                </a:solidFill>
              </a:rPr>
              <a:t>上传全文后（系统提示）</a:t>
            </a:r>
            <a:endParaRPr lang="en-US" altLang="zh-CN" sz="2000" b="1" dirty="0">
              <a:solidFill>
                <a:schemeClr val="accent3"/>
              </a:solidFill>
            </a:endParaRPr>
          </a:p>
        </p:txBody>
      </p:sp>
      <p:pic>
        <p:nvPicPr>
          <p:cNvPr id="34" name="图片 33">
            <a:extLst>
              <a:ext uri="{FF2B5EF4-FFF2-40B4-BE49-F238E27FC236}">
                <a16:creationId xmlns:a16="http://schemas.microsoft.com/office/drawing/2014/main" id="{52F53396-99B3-4C0A-B653-3256D117EC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0982" y="5220189"/>
            <a:ext cx="2517668" cy="1307485"/>
          </a:xfrm>
          <a:prstGeom prst="rect">
            <a:avLst/>
          </a:prstGeom>
        </p:spPr>
      </p:pic>
      <p:cxnSp>
        <p:nvCxnSpPr>
          <p:cNvPr id="36" name="连接符: 肘形 35">
            <a:extLst>
              <a:ext uri="{FF2B5EF4-FFF2-40B4-BE49-F238E27FC236}">
                <a16:creationId xmlns:a16="http://schemas.microsoft.com/office/drawing/2014/main" id="{D6AD8F18-833D-4832-8B07-B2CD43A3A022}"/>
              </a:ext>
            </a:extLst>
          </p:cNvPr>
          <p:cNvCxnSpPr>
            <a:cxnSpLocks/>
          </p:cNvCxnSpPr>
          <p:nvPr/>
        </p:nvCxnSpPr>
        <p:spPr>
          <a:xfrm rot="5400000">
            <a:off x="5546672" y="3581894"/>
            <a:ext cx="2845992" cy="2644644"/>
          </a:xfrm>
          <a:prstGeom prst="bentConnector3">
            <a:avLst>
              <a:gd name="adj1" fmla="val 50000"/>
            </a:avLst>
          </a:prstGeom>
          <a:ln>
            <a:solidFill>
              <a:srgbClr val="FF0000"/>
            </a:solidFill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38" name="图片 37">
            <a:extLst>
              <a:ext uri="{FF2B5EF4-FFF2-40B4-BE49-F238E27FC236}">
                <a16:creationId xmlns:a16="http://schemas.microsoft.com/office/drawing/2014/main" id="{F7E5CDF4-6EFE-493E-8BE4-45A9185EA5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6902" y="5220189"/>
            <a:ext cx="2906030" cy="1307486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979B3860-8F29-4E9B-99D0-FE0B60775A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8038" y="5888585"/>
            <a:ext cx="786759" cy="178332"/>
          </a:xfrm>
          <a:prstGeom prst="rect">
            <a:avLst/>
          </a:prstGeom>
        </p:spPr>
      </p:pic>
      <p:sp>
        <p:nvSpPr>
          <p:cNvPr id="41" name="文本框 40">
            <a:extLst>
              <a:ext uri="{FF2B5EF4-FFF2-40B4-BE49-F238E27FC236}">
                <a16:creationId xmlns:a16="http://schemas.microsoft.com/office/drawing/2014/main" id="{30BA1250-4133-4677-A4CB-F0B534CF418E}"/>
              </a:ext>
            </a:extLst>
          </p:cNvPr>
          <p:cNvSpPr txBox="1"/>
          <p:nvPr/>
        </p:nvSpPr>
        <p:spPr>
          <a:xfrm>
            <a:off x="3476852" y="1210530"/>
            <a:ext cx="4073302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注：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论文提交完成后一定要查看</a:t>
            </a:r>
            <a:r>
              <a:rPr lang="zh-CN" altLang="en-US" sz="1200" kern="0" dirty="0"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“审核结果”，</a:t>
            </a:r>
            <a:r>
              <a:rPr lang="zh-CN" altLang="en-US" sz="1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论文状态栏处于</a:t>
            </a:r>
            <a:r>
              <a:rPr lang="zh-CN" altLang="en-US" sz="1200" kern="0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“等待发布”</a:t>
            </a:r>
            <a:r>
              <a:rPr lang="zh-CN" altLang="en-US" sz="1200" kern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状态，表示提交论文结束</a:t>
            </a:r>
          </a:p>
        </p:txBody>
      </p:sp>
      <p:sp>
        <p:nvSpPr>
          <p:cNvPr id="42" name="左大括号 41">
            <a:extLst>
              <a:ext uri="{FF2B5EF4-FFF2-40B4-BE49-F238E27FC236}">
                <a16:creationId xmlns:a16="http://schemas.microsoft.com/office/drawing/2014/main" id="{DC846EC0-C82A-4FF4-9108-8BC6755C9DD5}"/>
              </a:ext>
            </a:extLst>
          </p:cNvPr>
          <p:cNvSpPr/>
          <p:nvPr/>
        </p:nvSpPr>
        <p:spPr>
          <a:xfrm>
            <a:off x="10069909" y="1889309"/>
            <a:ext cx="242804" cy="79388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6BF58E07-B511-4DCA-88C4-DB97A01917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8038" y="2854671"/>
            <a:ext cx="1350758" cy="1982248"/>
          </a:xfrm>
          <a:prstGeom prst="rect">
            <a:avLst/>
          </a:prstGeom>
        </p:spPr>
      </p:pic>
      <p:sp>
        <p:nvSpPr>
          <p:cNvPr id="51" name="箭头: 直角双向 50">
            <a:extLst>
              <a:ext uri="{FF2B5EF4-FFF2-40B4-BE49-F238E27FC236}">
                <a16:creationId xmlns:a16="http://schemas.microsoft.com/office/drawing/2014/main" id="{04AEA072-B384-4757-B30A-F83E26AFFBF7}"/>
              </a:ext>
            </a:extLst>
          </p:cNvPr>
          <p:cNvSpPr/>
          <p:nvPr/>
        </p:nvSpPr>
        <p:spPr>
          <a:xfrm>
            <a:off x="9753830" y="3034800"/>
            <a:ext cx="1132174" cy="1626465"/>
          </a:xfrm>
          <a:prstGeom prst="leftUp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53" name="直接箭头连接符 52">
            <a:extLst>
              <a:ext uri="{FF2B5EF4-FFF2-40B4-BE49-F238E27FC236}">
                <a16:creationId xmlns:a16="http://schemas.microsoft.com/office/drawing/2014/main" id="{BDDE1A2D-0101-412B-AAE1-5D657756B855}"/>
              </a:ext>
            </a:extLst>
          </p:cNvPr>
          <p:cNvCxnSpPr>
            <a:cxnSpLocks/>
          </p:cNvCxnSpPr>
          <p:nvPr/>
        </p:nvCxnSpPr>
        <p:spPr>
          <a:xfrm>
            <a:off x="7558936" y="3980737"/>
            <a:ext cx="1316748" cy="19199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210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zh-CN" altLang="en-US" dirty="0"/>
              <a:t>目录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kumimoji="1" lang="en-US" altLang="zh-CN" dirty="0"/>
              <a:t>CONTENTS</a:t>
            </a:r>
            <a:endParaRPr kumimoji="1"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CN" altLang="en-US" dirty="0"/>
              <a:t>网络环境（登录学位论文库）</a:t>
            </a:r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kumimoji="1" lang="en-US" altLang="zh-CN" dirty="0"/>
              <a:t>02</a:t>
            </a:r>
            <a:endParaRPr kumimoji="1"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kumimoji="1" lang="zh-CN" altLang="en-US" dirty="0"/>
              <a:t>注册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kumimoji="1" lang="en-US" altLang="zh-CN" dirty="0"/>
              <a:t>03</a:t>
            </a:r>
            <a:endParaRPr kumimoji="1" lang="zh-CN" altLang="en-US" dirty="0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kumimoji="1" lang="zh-CN" altLang="en-US" dirty="0"/>
              <a:t>提交文摘</a:t>
            </a:r>
          </a:p>
        </p:txBody>
      </p:sp>
      <p:sp>
        <p:nvSpPr>
          <p:cNvPr id="10" name="文本占位符 9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kumimoji="1" lang="en-US" altLang="zh-CN" dirty="0"/>
              <a:t>04</a:t>
            </a:r>
            <a:endParaRPr kumimoji="1"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r>
              <a:rPr kumimoji="1" lang="zh-CN" altLang="en-US" dirty="0"/>
              <a:t>提交全文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kumimoji="1" lang="en-US" altLang="zh-CN" dirty="0"/>
              <a:t>05</a:t>
            </a:r>
            <a:endParaRPr kumimoji="1" lang="zh-CN" altLang="en-US" dirty="0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r>
              <a:rPr kumimoji="1" lang="zh-CN" altLang="en-US" dirty="0"/>
              <a:t>查看和修改结果</a:t>
            </a:r>
          </a:p>
        </p:txBody>
      </p:sp>
    </p:spTree>
    <p:extLst>
      <p:ext uri="{BB962C8B-B14F-4D97-AF65-F5344CB8AC3E}">
        <p14:creationId xmlns:p14="http://schemas.microsoft.com/office/powerpoint/2010/main" val="19308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05</a:t>
            </a:r>
            <a:r>
              <a:rPr kumimoji="1" lang="zh-CN" altLang="en-US" dirty="0"/>
              <a:t> 修改论文：</a:t>
            </a:r>
            <a:r>
              <a:rPr kumimoji="1" lang="en-US" altLang="zh-CN" dirty="0"/>
              <a:t>3</a:t>
            </a:r>
            <a:r>
              <a:rPr kumimoji="1" lang="zh-CN" altLang="en-US" dirty="0"/>
              <a:t>种情况</a:t>
            </a:r>
          </a:p>
        </p:txBody>
      </p:sp>
      <p:sp>
        <p:nvSpPr>
          <p:cNvPr id="9" name="饼图 8"/>
          <p:cNvSpPr/>
          <p:nvPr/>
        </p:nvSpPr>
        <p:spPr>
          <a:xfrm>
            <a:off x="1306286" y="1494691"/>
            <a:ext cx="2576946" cy="2576944"/>
          </a:xfrm>
          <a:prstGeom prst="pie">
            <a:avLst>
              <a:gd name="adj1" fmla="val 19845934"/>
              <a:gd name="adj2" fmla="val 162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1486772" y="1675177"/>
            <a:ext cx="2215974" cy="221597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8" name="组合 22"/>
          <p:cNvGrpSpPr/>
          <p:nvPr/>
        </p:nvGrpSpPr>
        <p:grpSpPr>
          <a:xfrm>
            <a:off x="2197313" y="2471176"/>
            <a:ext cx="794889" cy="623974"/>
            <a:chOff x="3654425" y="5089525"/>
            <a:chExt cx="1860550" cy="1460500"/>
          </a:xfrm>
          <a:solidFill>
            <a:schemeClr val="bg1"/>
          </a:solidFill>
        </p:grpSpPr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3654425" y="5089525"/>
              <a:ext cx="1860550" cy="1460500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" name="组 27"/>
          <p:cNvGrpSpPr/>
          <p:nvPr/>
        </p:nvGrpSpPr>
        <p:grpSpPr>
          <a:xfrm>
            <a:off x="1338760" y="4250611"/>
            <a:ext cx="2461442" cy="1170622"/>
            <a:chOff x="1030001" y="4724869"/>
            <a:chExt cx="2461442" cy="1170622"/>
          </a:xfrm>
        </p:grpSpPr>
        <p:sp>
          <p:nvSpPr>
            <p:cNvPr id="26" name="文本框 8"/>
            <p:cNvSpPr txBox="1"/>
            <p:nvPr/>
          </p:nvSpPr>
          <p:spPr>
            <a:xfrm>
              <a:off x="1030001" y="5346430"/>
              <a:ext cx="2461442" cy="549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使用注册后的账号和密码登录论文系统，可自行修改。</a:t>
              </a:r>
            </a:p>
          </p:txBody>
        </p:sp>
        <p:sp>
          <p:nvSpPr>
            <p:cNvPr id="27" name="矩形 26"/>
            <p:cNvSpPr/>
            <p:nvPr/>
          </p:nvSpPr>
          <p:spPr>
            <a:xfrm>
              <a:off x="1030001" y="4724869"/>
              <a:ext cx="2461441" cy="45345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审核前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2" name="饼图 31"/>
          <p:cNvSpPr/>
          <p:nvPr/>
        </p:nvSpPr>
        <p:spPr>
          <a:xfrm>
            <a:off x="4770472" y="1494691"/>
            <a:ext cx="2576946" cy="2576944"/>
          </a:xfrm>
          <a:prstGeom prst="pie">
            <a:avLst>
              <a:gd name="adj1" fmla="val 19845934"/>
              <a:gd name="adj2" fmla="val 162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4950958" y="1675177"/>
            <a:ext cx="2215974" cy="221597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34" name="组合 22"/>
          <p:cNvGrpSpPr/>
          <p:nvPr/>
        </p:nvGrpSpPr>
        <p:grpSpPr>
          <a:xfrm>
            <a:off x="5661499" y="2471176"/>
            <a:ext cx="794889" cy="623974"/>
            <a:chOff x="3654425" y="5089525"/>
            <a:chExt cx="1860550" cy="1460500"/>
          </a:xfrm>
          <a:solidFill>
            <a:schemeClr val="bg1"/>
          </a:solidFill>
        </p:grpSpPr>
        <p:sp>
          <p:nvSpPr>
            <p:cNvPr id="38" name="Freeform 12"/>
            <p:cNvSpPr>
              <a:spLocks noEditPoints="1"/>
            </p:cNvSpPr>
            <p:nvPr/>
          </p:nvSpPr>
          <p:spPr bwMode="auto">
            <a:xfrm>
              <a:off x="3654425" y="5089525"/>
              <a:ext cx="1860550" cy="1460500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5" name="组 34"/>
          <p:cNvGrpSpPr/>
          <p:nvPr/>
        </p:nvGrpSpPr>
        <p:grpSpPr>
          <a:xfrm>
            <a:off x="4802946" y="4250611"/>
            <a:ext cx="2461442" cy="1650754"/>
            <a:chOff x="1030001" y="4724869"/>
            <a:chExt cx="2461442" cy="1650754"/>
          </a:xfrm>
        </p:grpSpPr>
        <p:sp>
          <p:nvSpPr>
            <p:cNvPr id="36" name="文本框 8"/>
            <p:cNvSpPr txBox="1"/>
            <p:nvPr/>
          </p:nvSpPr>
          <p:spPr>
            <a:xfrm>
              <a:off x="1030001" y="5346430"/>
              <a:ext cx="2461442" cy="1029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b="1" dirty="0">
                  <a:solidFill>
                    <a:srgbClr val="FF0000"/>
                  </a:solidFill>
                  <a:latin typeface="+mn-ea"/>
                </a:rPr>
                <a:t>有修改权限，必须修改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，以免耽误办理离校手续。仔细阅读</a:t>
              </a:r>
              <a:r>
                <a:rPr lang="en-US" altLang="zh-CN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email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或论文系统中</a:t>
              </a:r>
              <a:r>
                <a:rPr lang="zh-CN" altLang="en-US" sz="1200" b="1" dirty="0">
                  <a:solidFill>
                    <a:srgbClr val="FF0000"/>
                  </a:solidFill>
                  <a:latin typeface="+mn-ea"/>
                </a:rPr>
                <a:t>审核意见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，按要求修改。</a:t>
              </a:r>
            </a:p>
          </p:txBody>
        </p:sp>
        <p:sp>
          <p:nvSpPr>
            <p:cNvPr id="37" name="矩形 36"/>
            <p:cNvSpPr/>
            <p:nvPr/>
          </p:nvSpPr>
          <p:spPr>
            <a:xfrm>
              <a:off x="1030001" y="4724869"/>
              <a:ext cx="2461441" cy="45345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审核后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—</a:t>
              </a:r>
              <a:r>
                <a:rPr lang="zh-CN" altLang="en-US" sz="2000" b="1" dirty="0">
                  <a:solidFill>
                    <a:schemeClr val="bg1"/>
                  </a:solidFill>
                </a:rPr>
                <a:t>未通过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46" name="饼图 45"/>
          <p:cNvSpPr/>
          <p:nvPr/>
        </p:nvSpPr>
        <p:spPr>
          <a:xfrm>
            <a:off x="8234658" y="1494691"/>
            <a:ext cx="2576946" cy="2576944"/>
          </a:xfrm>
          <a:prstGeom prst="pie">
            <a:avLst>
              <a:gd name="adj1" fmla="val 19845934"/>
              <a:gd name="adj2" fmla="val 16200000"/>
            </a:avLst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8415144" y="1675177"/>
            <a:ext cx="2215974" cy="2215972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48" name="组合 22"/>
          <p:cNvGrpSpPr/>
          <p:nvPr/>
        </p:nvGrpSpPr>
        <p:grpSpPr>
          <a:xfrm>
            <a:off x="9125685" y="2471176"/>
            <a:ext cx="794889" cy="623974"/>
            <a:chOff x="3654425" y="5089525"/>
            <a:chExt cx="1860550" cy="1460500"/>
          </a:xfrm>
          <a:solidFill>
            <a:schemeClr val="bg1"/>
          </a:solidFill>
        </p:grpSpPr>
        <p:sp>
          <p:nvSpPr>
            <p:cNvPr id="52" name="Freeform 12"/>
            <p:cNvSpPr>
              <a:spLocks noEditPoints="1"/>
            </p:cNvSpPr>
            <p:nvPr/>
          </p:nvSpPr>
          <p:spPr bwMode="auto">
            <a:xfrm>
              <a:off x="3654425" y="5089525"/>
              <a:ext cx="1860550" cy="1460500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9" name="组 48"/>
          <p:cNvGrpSpPr/>
          <p:nvPr/>
        </p:nvGrpSpPr>
        <p:grpSpPr>
          <a:xfrm>
            <a:off x="8267132" y="4250611"/>
            <a:ext cx="2461442" cy="1410688"/>
            <a:chOff x="1030001" y="4724869"/>
            <a:chExt cx="2461442" cy="1410688"/>
          </a:xfrm>
        </p:grpSpPr>
        <p:sp>
          <p:nvSpPr>
            <p:cNvPr id="50" name="文本框 8"/>
            <p:cNvSpPr txBox="1"/>
            <p:nvPr/>
          </p:nvSpPr>
          <p:spPr>
            <a:xfrm>
              <a:off x="1030001" y="5346430"/>
              <a:ext cx="2461442" cy="7891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30000"/>
                </a:lnSpc>
              </a:pPr>
              <a:r>
                <a:rPr lang="zh-CN" altLang="en-US" sz="1200" b="1" dirty="0">
                  <a:solidFill>
                    <a:srgbClr val="FF0000"/>
                  </a:solidFill>
                  <a:latin typeface="+mn-ea"/>
                </a:rPr>
                <a:t>无修改权限，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如果</a:t>
              </a:r>
              <a:r>
                <a:rPr lang="zh-CN" altLang="en-US" sz="1200" dirty="0">
                  <a:solidFill>
                    <a:srgbClr val="FF0000"/>
                  </a:solidFill>
                  <a:latin typeface="+mn-ea"/>
                </a:rPr>
                <a:t>有必要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修改全文，请先到有关部门</a:t>
              </a:r>
              <a:r>
                <a:rPr lang="zh-CN" altLang="en-US" sz="1200" dirty="0">
                  <a:solidFill>
                    <a:srgbClr val="FF0000"/>
                  </a:solidFill>
                  <a:latin typeface="+mn-ea"/>
                </a:rPr>
                <a:t>更换纸本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，再</a:t>
              </a:r>
              <a:r>
                <a:rPr lang="zh-CN" altLang="en-US" sz="1200" dirty="0">
                  <a:solidFill>
                    <a:srgbClr val="FF0000"/>
                  </a:solidFill>
                  <a:latin typeface="+mn-ea"/>
                </a:rPr>
                <a:t>申请修改权限</a:t>
              </a:r>
              <a:r>
                <a:rPr lang="zh-CN" alt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ea"/>
                </a:rPr>
                <a:t>修改电子版全文。</a:t>
              </a:r>
            </a:p>
          </p:txBody>
        </p:sp>
        <p:sp>
          <p:nvSpPr>
            <p:cNvPr id="51" name="矩形 50"/>
            <p:cNvSpPr/>
            <p:nvPr/>
          </p:nvSpPr>
          <p:spPr>
            <a:xfrm>
              <a:off x="1030001" y="4724869"/>
              <a:ext cx="2461441" cy="453457"/>
            </a:xfrm>
            <a:prstGeom prst="rect">
              <a:avLst/>
            </a:prstGeom>
            <a:solidFill>
              <a:schemeClr val="accent5">
                <a:lumMod val="75000"/>
              </a:schemeClr>
            </a:solidFill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</a:pPr>
              <a:r>
                <a:rPr lang="zh-CN" altLang="en-US" sz="2000" b="1" dirty="0">
                  <a:solidFill>
                    <a:schemeClr val="bg1"/>
                  </a:solidFill>
                </a:rPr>
                <a:t>审核后</a:t>
              </a:r>
              <a:r>
                <a:rPr lang="en-US" altLang="zh-CN" sz="2000" b="1" dirty="0">
                  <a:solidFill>
                    <a:schemeClr val="bg1"/>
                  </a:solidFill>
                </a:rPr>
                <a:t>—</a:t>
              </a:r>
              <a:r>
                <a:rPr lang="zh-CN" altLang="en-US" sz="2000" b="1" dirty="0">
                  <a:solidFill>
                    <a:schemeClr val="bg1"/>
                  </a:solidFill>
                </a:rPr>
                <a:t>已通过</a:t>
              </a:r>
              <a:endParaRPr lang="en-US" altLang="zh-CN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4110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05</a:t>
            </a:r>
            <a:r>
              <a:rPr kumimoji="1" lang="zh-CN" altLang="en-US" dirty="0"/>
              <a:t> “审核未通过“论文查看方式</a:t>
            </a:r>
          </a:p>
        </p:txBody>
      </p:sp>
      <p:sp>
        <p:nvSpPr>
          <p:cNvPr id="22" name="矩形 21"/>
          <p:cNvSpPr/>
          <p:nvPr/>
        </p:nvSpPr>
        <p:spPr>
          <a:xfrm>
            <a:off x="1592870" y="5585528"/>
            <a:ext cx="4771354" cy="453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方式</a:t>
            </a:r>
            <a:r>
              <a:rPr lang="en-US" altLang="zh-CN" sz="2000" b="1" dirty="0">
                <a:solidFill>
                  <a:schemeClr val="bg1"/>
                </a:solidFill>
              </a:rPr>
              <a:t>1</a:t>
            </a:r>
            <a:r>
              <a:rPr lang="zh-CN" altLang="en-US" sz="2000" b="1" dirty="0">
                <a:solidFill>
                  <a:schemeClr val="bg1"/>
                </a:solidFill>
              </a:rPr>
              <a:t>：注册的邮箱中有“未通过”通知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8011323" y="5812257"/>
            <a:ext cx="3428456" cy="45345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方式</a:t>
            </a:r>
            <a:r>
              <a:rPr lang="en-US" altLang="zh-CN" sz="2000" b="1" dirty="0">
                <a:solidFill>
                  <a:schemeClr val="bg1"/>
                </a:solidFill>
              </a:rPr>
              <a:t>2</a:t>
            </a:r>
            <a:r>
              <a:rPr lang="zh-CN" altLang="en-US" sz="2000" b="1" dirty="0">
                <a:solidFill>
                  <a:schemeClr val="bg1"/>
                </a:solidFill>
              </a:rPr>
              <a:t>：论文系统左侧状态栏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B8D7AB95-BECE-4D6A-A13D-F674CFDAD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13924" r="2113" b="5545"/>
          <a:stretch>
            <a:fillRect/>
          </a:stretch>
        </p:blipFill>
        <p:spPr bwMode="auto">
          <a:xfrm>
            <a:off x="1033272" y="1937254"/>
            <a:ext cx="5701898" cy="335085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3" name="标注: 上箭头 2">
            <a:extLst>
              <a:ext uri="{FF2B5EF4-FFF2-40B4-BE49-F238E27FC236}">
                <a16:creationId xmlns:a16="http://schemas.microsoft.com/office/drawing/2014/main" id="{55ED3941-0EA9-45E4-AA30-CB9E455011BA}"/>
              </a:ext>
            </a:extLst>
          </p:cNvPr>
          <p:cNvSpPr/>
          <p:nvPr/>
        </p:nvSpPr>
        <p:spPr>
          <a:xfrm>
            <a:off x="1592870" y="3734281"/>
            <a:ext cx="1572768" cy="853567"/>
          </a:xfrm>
          <a:prstGeom prst="upArrowCallou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zh-CN" altLang="en-US" sz="12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审核意见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AB27835-2573-438C-B93F-A0AB13601C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3943" y="1861905"/>
            <a:ext cx="3683217" cy="3785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47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258233"/>
            <a:ext cx="7989607" cy="721395"/>
          </a:xfrm>
        </p:spPr>
        <p:txBody>
          <a:bodyPr/>
          <a:lstStyle/>
          <a:p>
            <a:r>
              <a:rPr kumimoji="1" lang="en-US" altLang="zh-CN" dirty="0"/>
              <a:t>05 </a:t>
            </a:r>
            <a:r>
              <a:rPr kumimoji="1" lang="zh-CN" altLang="en-US" dirty="0"/>
              <a:t>修改论文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审核未通过（</a:t>
            </a:r>
            <a:r>
              <a:rPr kumimoji="1" lang="zh-CN" altLang="en-US" dirty="0">
                <a:solidFill>
                  <a:srgbClr val="FF0000"/>
                </a:solidFill>
              </a:rPr>
              <a:t>有修改权限</a:t>
            </a:r>
            <a:r>
              <a:rPr kumimoji="1" lang="zh-CN" altLang="en-US" dirty="0"/>
              <a:t>）</a:t>
            </a:r>
          </a:p>
        </p:txBody>
      </p:sp>
      <p:sp>
        <p:nvSpPr>
          <p:cNvPr id="9" name="矩形 8"/>
          <p:cNvSpPr/>
          <p:nvPr/>
        </p:nvSpPr>
        <p:spPr>
          <a:xfrm flipV="1">
            <a:off x="7060855" y="1759156"/>
            <a:ext cx="76573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8"/>
          <p:cNvSpPr txBox="1"/>
          <p:nvPr/>
        </p:nvSpPr>
        <p:spPr>
          <a:xfrm>
            <a:off x="6803136" y="2644658"/>
            <a:ext cx="4076676" cy="7774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点击论文系统“修改论文”按钮，进入文摘提交页面，按</a:t>
            </a:r>
            <a:r>
              <a:rPr lang="zh-CN" altLang="en-US" dirty="0">
                <a:solidFill>
                  <a:srgbClr val="FF0000"/>
                </a:solidFill>
                <a:latin typeface="+mn-ea"/>
              </a:rPr>
              <a:t>审核意见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修改</a:t>
            </a:r>
          </a:p>
        </p:txBody>
      </p:sp>
      <p:sp>
        <p:nvSpPr>
          <p:cNvPr id="11" name="矩形 10"/>
          <p:cNvSpPr/>
          <p:nvPr/>
        </p:nvSpPr>
        <p:spPr>
          <a:xfrm>
            <a:off x="7872924" y="1804317"/>
            <a:ext cx="1210588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</a:rPr>
              <a:t>修改论文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00448" y="1759156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>
                <a:solidFill>
                  <a:schemeClr val="accent2">
                    <a:lumMod val="75000"/>
                  </a:schemeClr>
                </a:solidFill>
              </a:rPr>
              <a:t>01</a:t>
            </a:r>
            <a:endParaRPr lang="en-US" altLang="zh-C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117082" y="3990985"/>
            <a:ext cx="7657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929149" y="4036146"/>
            <a:ext cx="3022869" cy="45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2"/>
                </a:solidFill>
              </a:rPr>
              <a:t>点击“去修改我的论文“</a:t>
            </a:r>
          </a:p>
        </p:txBody>
      </p:sp>
      <p:sp>
        <p:nvSpPr>
          <p:cNvPr id="16" name="矩形 15"/>
          <p:cNvSpPr/>
          <p:nvPr/>
        </p:nvSpPr>
        <p:spPr>
          <a:xfrm>
            <a:off x="7056675" y="3990985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2"/>
                </a:solidFill>
              </a:rPr>
              <a:t>02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5651" r="5651"/>
          <a:stretch/>
        </p:blipFill>
        <p:spPr>
          <a:xfrm>
            <a:off x="82295" y="1893579"/>
            <a:ext cx="5731469" cy="3222377"/>
          </a:xfrm>
          <a:prstGeom prst="roundRect">
            <a:avLst>
              <a:gd name="adj" fmla="val 2368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987D3E-4BEA-484A-BC9E-6C34CAC69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4730" y="4675035"/>
            <a:ext cx="1078993" cy="310306"/>
          </a:xfrm>
          <a:prstGeom prst="rect">
            <a:avLst/>
          </a:prstGeom>
        </p:spPr>
      </p:pic>
      <p:sp>
        <p:nvSpPr>
          <p:cNvPr id="19" name="文本框 8">
            <a:extLst>
              <a:ext uri="{FF2B5EF4-FFF2-40B4-BE49-F238E27FC236}">
                <a16:creationId xmlns:a16="http://schemas.microsoft.com/office/drawing/2014/main" id="{7291A0A0-4BF9-477A-B36D-4E8B52E44B9B}"/>
              </a:ext>
            </a:extLst>
          </p:cNvPr>
          <p:cNvSpPr txBox="1"/>
          <p:nvPr/>
        </p:nvSpPr>
        <p:spPr>
          <a:xfrm>
            <a:off x="6803136" y="4830188"/>
            <a:ext cx="3895344" cy="7013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点击系统最下方有“去修改我的论文”，进入文摘页面，按审核意见修改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8E3887D-1FFC-4653-9EED-975E6FB4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1452" y="1804875"/>
            <a:ext cx="600659" cy="3017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8212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258233"/>
            <a:ext cx="7989607" cy="721395"/>
          </a:xfrm>
        </p:spPr>
        <p:txBody>
          <a:bodyPr/>
          <a:lstStyle/>
          <a:p>
            <a:r>
              <a:rPr kumimoji="1" lang="en-US" altLang="zh-CN" dirty="0"/>
              <a:t>05 </a:t>
            </a:r>
            <a:r>
              <a:rPr kumimoji="1" lang="zh-CN" altLang="en-US" dirty="0"/>
              <a:t>修改论文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审核已通过</a:t>
            </a:r>
            <a:r>
              <a:rPr kumimoji="1" lang="en-US" altLang="zh-CN" dirty="0"/>
              <a:t>—</a:t>
            </a:r>
            <a:r>
              <a:rPr kumimoji="1" lang="zh-CN" altLang="en-US" dirty="0"/>
              <a:t>等待发布状态（无修改权限）</a:t>
            </a:r>
          </a:p>
        </p:txBody>
      </p:sp>
      <p:sp>
        <p:nvSpPr>
          <p:cNvPr id="9" name="矩形 8"/>
          <p:cNvSpPr/>
          <p:nvPr/>
        </p:nvSpPr>
        <p:spPr>
          <a:xfrm flipV="1">
            <a:off x="7060855" y="1759156"/>
            <a:ext cx="76573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8"/>
          <p:cNvSpPr txBox="1"/>
          <p:nvPr/>
        </p:nvSpPr>
        <p:spPr>
          <a:xfrm>
            <a:off x="6803136" y="2644658"/>
            <a:ext cx="3236976" cy="1185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点击论文系统右上角“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论文重新提交”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按钮，写明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必须修改原因，修改全文</a:t>
            </a:r>
            <a:r>
              <a:rPr lang="zh-CN" altLang="en-US" sz="1400" dirty="0">
                <a:latin typeface="+mn-ea"/>
              </a:rPr>
              <a:t>申请前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请确认纸本已更换，</a:t>
            </a:r>
            <a:r>
              <a:rPr lang="zh-CN" altLang="en-US" sz="1400" dirty="0">
                <a:latin typeface="+mn-ea"/>
              </a:rPr>
              <a:t>申请完成后根据左侧菜单栏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“申请状态”</a:t>
            </a:r>
            <a:r>
              <a:rPr lang="zh-CN" altLang="en-US" sz="1400" dirty="0">
                <a:latin typeface="+mn-ea"/>
              </a:rPr>
              <a:t>查看结果</a:t>
            </a:r>
          </a:p>
        </p:txBody>
      </p:sp>
      <p:sp>
        <p:nvSpPr>
          <p:cNvPr id="11" name="矩形 10"/>
          <p:cNvSpPr/>
          <p:nvPr/>
        </p:nvSpPr>
        <p:spPr>
          <a:xfrm>
            <a:off x="7872924" y="1804317"/>
            <a:ext cx="1210588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</a:rPr>
              <a:t>权限申请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00448" y="1759156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2">
                    <a:lumMod val="75000"/>
                  </a:schemeClr>
                </a:solidFill>
              </a:rPr>
              <a:t>01</a:t>
            </a:r>
          </a:p>
        </p:txBody>
      </p:sp>
      <p:sp>
        <p:nvSpPr>
          <p:cNvPr id="13" name="矩形 12"/>
          <p:cNvSpPr/>
          <p:nvPr/>
        </p:nvSpPr>
        <p:spPr>
          <a:xfrm flipV="1">
            <a:off x="6848249" y="4391170"/>
            <a:ext cx="7657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7739416" y="4574910"/>
            <a:ext cx="2807882" cy="453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2"/>
                </a:solidFill>
              </a:rPr>
              <a:t>修改论文</a:t>
            </a:r>
          </a:p>
        </p:txBody>
      </p:sp>
      <p:sp>
        <p:nvSpPr>
          <p:cNvPr id="16" name="矩形 15"/>
          <p:cNvSpPr/>
          <p:nvPr/>
        </p:nvSpPr>
        <p:spPr>
          <a:xfrm>
            <a:off x="6822993" y="4457834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2"/>
                </a:solidFill>
              </a:rPr>
              <a:t>02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5330" r="5330"/>
          <a:stretch/>
        </p:blipFill>
        <p:spPr>
          <a:xfrm>
            <a:off x="142558" y="1477782"/>
            <a:ext cx="5731469" cy="3222377"/>
          </a:xfrm>
          <a:prstGeom prst="roundRect">
            <a:avLst>
              <a:gd name="adj" fmla="val 2368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987D3E-4BEA-484A-BC9E-6C34CAC69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289" y="3519676"/>
            <a:ext cx="1078993" cy="310306"/>
          </a:xfrm>
          <a:prstGeom prst="rect">
            <a:avLst/>
          </a:prstGeom>
        </p:spPr>
      </p:pic>
      <p:sp>
        <p:nvSpPr>
          <p:cNvPr id="19" name="文本框 8">
            <a:extLst>
              <a:ext uri="{FF2B5EF4-FFF2-40B4-BE49-F238E27FC236}">
                <a16:creationId xmlns:a16="http://schemas.microsoft.com/office/drawing/2014/main" id="{7291A0A0-4BF9-477A-B36D-4E8B52E44B9B}"/>
              </a:ext>
            </a:extLst>
          </p:cNvPr>
          <p:cNvSpPr txBox="1"/>
          <p:nvPr/>
        </p:nvSpPr>
        <p:spPr>
          <a:xfrm>
            <a:off x="6888345" y="5251401"/>
            <a:ext cx="3328416" cy="905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重新提交批准后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，请点击系统最下方有“去修改我的论文”或者页面右上方“修改论文”按钮，进入文摘页面修改</a:t>
            </a: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B8E3887D-1FFC-4653-9EED-975E6FB49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18590" y="1414297"/>
            <a:ext cx="600659" cy="30170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ED0268D-F9EC-4733-9CC7-B0B8741C49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6713" y="905253"/>
            <a:ext cx="2565089" cy="1621491"/>
          </a:xfrm>
          <a:prstGeom prst="rect">
            <a:avLst/>
          </a:prstGeom>
        </p:spPr>
      </p:pic>
      <p:sp>
        <p:nvSpPr>
          <p:cNvPr id="5" name="箭头: 下 4">
            <a:extLst>
              <a:ext uri="{FF2B5EF4-FFF2-40B4-BE49-F238E27FC236}">
                <a16:creationId xmlns:a16="http://schemas.microsoft.com/office/drawing/2014/main" id="{BB87AE23-48ED-477A-96BE-DB18838AF46C}"/>
              </a:ext>
            </a:extLst>
          </p:cNvPr>
          <p:cNvSpPr/>
          <p:nvPr/>
        </p:nvSpPr>
        <p:spPr>
          <a:xfrm>
            <a:off x="10897890" y="2527805"/>
            <a:ext cx="320040" cy="253932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endParaRPr lang="zh-CN" altLang="en-US" sz="12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E95AB81-89F8-443E-BAFF-55453B6F310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16935" y="2900946"/>
            <a:ext cx="1341267" cy="3026165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A6E344D-57DD-4C4B-9EA1-E751BE7BE1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7256" y="3864924"/>
            <a:ext cx="1341267" cy="26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011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05</a:t>
            </a:r>
            <a:r>
              <a:rPr kumimoji="1" lang="zh-CN" altLang="en-US" dirty="0"/>
              <a:t> 总结回顾</a:t>
            </a:r>
          </a:p>
        </p:txBody>
      </p:sp>
      <p:sp>
        <p:nvSpPr>
          <p:cNvPr id="3" name="矩形 2"/>
          <p:cNvSpPr/>
          <p:nvPr/>
        </p:nvSpPr>
        <p:spPr>
          <a:xfrm flipV="1">
            <a:off x="7162538" y="2234346"/>
            <a:ext cx="765739" cy="45719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8"/>
          <p:cNvSpPr txBox="1"/>
          <p:nvPr/>
        </p:nvSpPr>
        <p:spPr>
          <a:xfrm>
            <a:off x="7589459" y="3026863"/>
            <a:ext cx="4217393" cy="2480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200000"/>
              </a:lnSpc>
            </a:pP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论文提交完成</a:t>
            </a:r>
            <a:r>
              <a:rPr lang="en-US" altLang="zh-CN" sz="1600" dirty="0">
                <a:solidFill>
                  <a:srgbClr val="000000"/>
                </a:solidFill>
                <a:latin typeface="+mn-ea"/>
              </a:rPr>
              <a:t>3-4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个工作日后您需要</a:t>
            </a:r>
            <a:r>
              <a:rPr lang="zh-CN" altLang="en-US" sz="1600" dirty="0">
                <a:solidFill>
                  <a:srgbClr val="C00000"/>
                </a:solidFill>
                <a:latin typeface="+mn-ea"/>
              </a:rPr>
              <a:t>及时查看审核结果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，审核通过，系统左侧状态栏会显示</a:t>
            </a:r>
            <a:r>
              <a:rPr lang="zh-CN" altLang="en-US" sz="1600" dirty="0">
                <a:solidFill>
                  <a:srgbClr val="FF0000"/>
                </a:solidFill>
                <a:latin typeface="+mn-ea"/>
              </a:rPr>
              <a:t>“等待发布”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，论文提交工作结束。如果提交状态显示“</a:t>
            </a:r>
            <a:r>
              <a:rPr lang="zh-CN" altLang="en-US" sz="1600" dirty="0">
                <a:solidFill>
                  <a:srgbClr val="C00000"/>
                </a:solidFill>
                <a:latin typeface="+mn-ea"/>
              </a:rPr>
              <a:t>审核未通过”</a:t>
            </a:r>
            <a:r>
              <a:rPr lang="zh-CN" altLang="en-US" sz="1600" dirty="0">
                <a:solidFill>
                  <a:srgbClr val="000000"/>
                </a:solidFill>
                <a:latin typeface="+mn-ea"/>
              </a:rPr>
              <a:t>，请您按审核意见及时修改，以免耽误办理离校手续。</a:t>
            </a:r>
          </a:p>
        </p:txBody>
      </p:sp>
      <p:sp>
        <p:nvSpPr>
          <p:cNvPr id="5" name="矩形 4"/>
          <p:cNvSpPr/>
          <p:nvPr/>
        </p:nvSpPr>
        <p:spPr>
          <a:xfrm>
            <a:off x="7974607" y="2279507"/>
            <a:ext cx="1723549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结束论文提交</a:t>
            </a:r>
            <a:endParaRPr lang="en-US" altLang="zh-CN" sz="20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02131" y="2234346"/>
            <a:ext cx="816249" cy="8145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5">
                    <a:lumMod val="75000"/>
                  </a:schemeClr>
                </a:solidFill>
              </a:rPr>
              <a:t>05</a:t>
            </a:r>
          </a:p>
        </p:txBody>
      </p:sp>
      <p:graphicFrame>
        <p:nvGraphicFramePr>
          <p:cNvPr id="8" name="表格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6172543"/>
              </p:ext>
            </p:extLst>
          </p:nvPr>
        </p:nvGraphicFramePr>
        <p:xfrm>
          <a:off x="651488" y="1548451"/>
          <a:ext cx="4380675" cy="430104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243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70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37630">
                <a:tc>
                  <a:txBody>
                    <a:bodyPr/>
                    <a:lstStyle/>
                    <a:p>
                      <a:r>
                        <a:rPr lang="zh-CN" altLang="en-US" dirty="0">
                          <a:solidFill>
                            <a:schemeClr val="bg1"/>
                          </a:solidFill>
                        </a:rPr>
                        <a:t>电子版论文提交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chemeClr val="bg1"/>
                          </a:solidFill>
                        </a:rPr>
                        <a:t>CHECK</a:t>
                      </a:r>
                      <a:endParaRPr lang="zh-CN" altLang="en-US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r>
                        <a:rPr lang="zh-CN" altLang="en-US" sz="1600" dirty="0"/>
                        <a:t>注册完成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文摘</a:t>
                      </a:r>
                      <a:r>
                        <a:rPr lang="en-US" altLang="zh-CN" sz="1600" dirty="0"/>
                        <a:t>+</a:t>
                      </a:r>
                      <a:r>
                        <a:rPr lang="zh-CN" altLang="en-US" sz="1600" dirty="0"/>
                        <a:t>全文 提交完成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等待发布（审核通过）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审核未通过（完成修改）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763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600" dirty="0"/>
                        <a:t>提交申请（审核通过后需要修改）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zh-CN" alt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9" name="L 形 8"/>
          <p:cNvSpPr/>
          <p:nvPr/>
        </p:nvSpPr>
        <p:spPr>
          <a:xfrm rot="18900000">
            <a:off x="4288610" y="2188026"/>
            <a:ext cx="312869" cy="182961"/>
          </a:xfrm>
          <a:prstGeom prst="corner">
            <a:avLst>
              <a:gd name="adj1" fmla="val 28880"/>
              <a:gd name="adj2" fmla="val 270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0" name="L 形 9"/>
          <p:cNvSpPr/>
          <p:nvPr/>
        </p:nvSpPr>
        <p:spPr>
          <a:xfrm rot="18900000">
            <a:off x="4284436" y="3314202"/>
            <a:ext cx="312869" cy="182961"/>
          </a:xfrm>
          <a:prstGeom prst="corner">
            <a:avLst>
              <a:gd name="adj1" fmla="val 28880"/>
              <a:gd name="adj2" fmla="val 270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1" name="L 形 10"/>
          <p:cNvSpPr/>
          <p:nvPr/>
        </p:nvSpPr>
        <p:spPr>
          <a:xfrm rot="18900000">
            <a:off x="4284436" y="4375640"/>
            <a:ext cx="312869" cy="182961"/>
          </a:xfrm>
          <a:prstGeom prst="corner">
            <a:avLst>
              <a:gd name="adj1" fmla="val 28880"/>
              <a:gd name="adj2" fmla="val 270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2" name="L 形 11"/>
          <p:cNvSpPr/>
          <p:nvPr/>
        </p:nvSpPr>
        <p:spPr>
          <a:xfrm rot="18900000">
            <a:off x="4284436" y="4884258"/>
            <a:ext cx="312869" cy="182961"/>
          </a:xfrm>
          <a:prstGeom prst="corner">
            <a:avLst>
              <a:gd name="adj1" fmla="val 28880"/>
              <a:gd name="adj2" fmla="val 270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13" name="L 形 12"/>
          <p:cNvSpPr/>
          <p:nvPr/>
        </p:nvSpPr>
        <p:spPr>
          <a:xfrm rot="18900000">
            <a:off x="4284435" y="5453082"/>
            <a:ext cx="312869" cy="182961"/>
          </a:xfrm>
          <a:prstGeom prst="corner">
            <a:avLst>
              <a:gd name="adj1" fmla="val 28880"/>
              <a:gd name="adj2" fmla="val 27007"/>
            </a:avLst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726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zh-CN" altLang="en-US" dirty="0"/>
              <a:t>小技巧：</a:t>
            </a:r>
            <a:r>
              <a:rPr kumimoji="1" lang="en-US" altLang="zh-CN" dirty="0"/>
              <a:t>word</a:t>
            </a:r>
            <a:r>
              <a:rPr kumimoji="1" lang="zh-CN" altLang="en-US" dirty="0"/>
              <a:t>文档转成</a:t>
            </a:r>
            <a:r>
              <a:rPr kumimoji="1" lang="en-US" altLang="zh-CN" dirty="0"/>
              <a:t>PDF</a:t>
            </a:r>
            <a:endParaRPr kumimoji="1" lang="zh-CN" altLang="en-US" dirty="0"/>
          </a:p>
        </p:txBody>
      </p:sp>
      <p:sp>
        <p:nvSpPr>
          <p:cNvPr id="3" name="文本框 8"/>
          <p:cNvSpPr txBox="1"/>
          <p:nvPr/>
        </p:nvSpPr>
        <p:spPr>
          <a:xfrm>
            <a:off x="1075045" y="2230684"/>
            <a:ext cx="9125860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30000"/>
              </a:lnSpc>
            </a:pP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将一个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WORD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转换成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，方法为：打开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WORD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文档，另存为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文件即可。如何将多个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WORD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文件转换为一个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PDF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文件？可先分别转换每一个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WORD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文件，然后使用</a:t>
            </a:r>
            <a:r>
              <a:rPr lang="en-US" altLang="zh-CN" sz="1200" b="0" i="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Acorbat</a:t>
            </a:r>
            <a:r>
              <a:rPr lang="en-US" altLang="zh-CN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Reader</a:t>
            </a:r>
            <a:r>
              <a:rPr lang="zh-CN" altLang="en-US" sz="1200" b="0" i="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工具合并成一个文件 </a:t>
            </a:r>
            <a:r>
              <a:rPr lang="zh-CN" altLang="en-US" sz="1200" dirty="0">
                <a:solidFill>
                  <a:srgbClr val="000000"/>
                </a:solidFill>
                <a:latin typeface="+mn-ea"/>
              </a:rPr>
              <a:t>。</a:t>
            </a:r>
          </a:p>
        </p:txBody>
      </p:sp>
      <p:sp>
        <p:nvSpPr>
          <p:cNvPr id="4" name="矩形 3"/>
          <p:cNvSpPr/>
          <p:nvPr/>
        </p:nvSpPr>
        <p:spPr>
          <a:xfrm>
            <a:off x="1075045" y="1697616"/>
            <a:ext cx="3007555" cy="45345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bg1"/>
                </a:solidFill>
              </a:rPr>
              <a:t>论文正文必须是</a:t>
            </a:r>
            <a:r>
              <a:rPr lang="en-US" altLang="zh-CN" sz="2000" b="1" dirty="0">
                <a:solidFill>
                  <a:schemeClr val="bg1"/>
                </a:solidFill>
              </a:rPr>
              <a:t>PDF</a:t>
            </a:r>
            <a:r>
              <a:rPr lang="zh-CN" altLang="en-US" sz="2000" b="1" dirty="0">
                <a:solidFill>
                  <a:schemeClr val="bg1"/>
                </a:solidFill>
              </a:rPr>
              <a:t>格式</a:t>
            </a:r>
            <a:endParaRPr lang="en-US" altLang="zh-CN" sz="2000" b="1" dirty="0">
              <a:solidFill>
                <a:schemeClr val="bg1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75046" y="3457060"/>
            <a:ext cx="1786908" cy="1435574"/>
          </a:xfrm>
          <a:prstGeom prst="rect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2861953" y="3457060"/>
            <a:ext cx="4536373" cy="143557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7398326" y="3457060"/>
            <a:ext cx="702624" cy="1435574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8100949" y="3457060"/>
            <a:ext cx="3644208" cy="143557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cxnSp>
        <p:nvCxnSpPr>
          <p:cNvPr id="11" name="直线连接符 10"/>
          <p:cNvCxnSpPr/>
          <p:nvPr/>
        </p:nvCxnSpPr>
        <p:spPr>
          <a:xfrm>
            <a:off x="1075045" y="4892634"/>
            <a:ext cx="0" cy="114003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线连接符 11"/>
          <p:cNvCxnSpPr/>
          <p:nvPr/>
        </p:nvCxnSpPr>
        <p:spPr>
          <a:xfrm>
            <a:off x="2861953" y="4892634"/>
            <a:ext cx="0" cy="114003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线连接符 12"/>
          <p:cNvCxnSpPr/>
          <p:nvPr/>
        </p:nvCxnSpPr>
        <p:spPr>
          <a:xfrm>
            <a:off x="7390737" y="4892634"/>
            <a:ext cx="0" cy="114003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线连接符 13"/>
          <p:cNvCxnSpPr/>
          <p:nvPr/>
        </p:nvCxnSpPr>
        <p:spPr>
          <a:xfrm>
            <a:off x="8081485" y="4892634"/>
            <a:ext cx="0" cy="114003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/>
          <p:cNvCxnSpPr/>
          <p:nvPr/>
        </p:nvCxnSpPr>
        <p:spPr>
          <a:xfrm>
            <a:off x="11735146" y="4892634"/>
            <a:ext cx="0" cy="1140031"/>
          </a:xfrm>
          <a:prstGeom prst="line">
            <a:avLst/>
          </a:prstGeom>
          <a:ln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008090" y="5292728"/>
            <a:ext cx="2644314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一个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word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文档转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PDF</a:t>
            </a:r>
          </a:p>
        </p:txBody>
      </p:sp>
      <p:sp>
        <p:nvSpPr>
          <p:cNvPr id="17" name="矩形 16"/>
          <p:cNvSpPr/>
          <p:nvPr/>
        </p:nvSpPr>
        <p:spPr>
          <a:xfrm>
            <a:off x="8497953" y="5292727"/>
            <a:ext cx="3088346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多个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word</a:t>
            </a:r>
            <a:r>
              <a:rPr lang="zh-CN" altLang="en-US" sz="2000" b="1" dirty="0">
                <a:solidFill>
                  <a:schemeClr val="accent5">
                    <a:lumMod val="75000"/>
                  </a:schemeClr>
                </a:solidFill>
              </a:rPr>
              <a:t>文档转一个</a:t>
            </a:r>
            <a:r>
              <a:rPr lang="en-US" altLang="zh-CN" sz="2000" b="1" dirty="0">
                <a:solidFill>
                  <a:schemeClr val="accent5">
                    <a:lumMod val="75000"/>
                  </a:schemeClr>
                </a:solidFill>
              </a:rPr>
              <a:t>pdf</a:t>
            </a:r>
          </a:p>
        </p:txBody>
      </p:sp>
    </p:spTree>
    <p:extLst>
      <p:ext uri="{BB962C8B-B14F-4D97-AF65-F5344CB8AC3E}">
        <p14:creationId xmlns:p14="http://schemas.microsoft.com/office/powerpoint/2010/main" val="113069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>
            <a:extLst>
              <a:ext uri="{FF2B5EF4-FFF2-40B4-BE49-F238E27FC236}">
                <a16:creationId xmlns:a16="http://schemas.microsoft.com/office/drawing/2014/main" id="{608836B1-B176-4DE3-86DF-8A8C958A907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演示</a:t>
            </a:r>
            <a:r>
              <a:rPr lang="en-US" altLang="zh-CN" dirty="0"/>
              <a:t>——</a:t>
            </a:r>
            <a:r>
              <a:rPr lang="zh-CN" altLang="en-US" dirty="0"/>
              <a:t>如何将</a:t>
            </a:r>
            <a:r>
              <a:rPr lang="en-US" altLang="zh-CN" dirty="0"/>
              <a:t>word</a:t>
            </a:r>
            <a:r>
              <a:rPr lang="zh-CN" altLang="en-US" dirty="0"/>
              <a:t>文本转成</a:t>
            </a:r>
            <a:r>
              <a:rPr lang="en-US" altLang="zh-CN" dirty="0"/>
              <a:t>PDF?</a:t>
            </a:r>
            <a:endParaRPr lang="zh-CN" altLang="en-US" dirty="0"/>
          </a:p>
        </p:txBody>
      </p:sp>
      <p:sp>
        <p:nvSpPr>
          <p:cNvPr id="22530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endParaRPr lang="zh-CN" altLang="en-US" dirty="0"/>
          </a:p>
        </p:txBody>
      </p:sp>
      <p:pic>
        <p:nvPicPr>
          <p:cNvPr id="22531" name="Picture 2"/>
          <p:cNvPicPr>
            <a:picLocks noChangeAspect="1" noChangeArrowheads="1"/>
          </p:cNvPicPr>
          <p:nvPr/>
        </p:nvPicPr>
        <p:blipFill>
          <a:blip r:embed="rId2" cstate="print"/>
          <a:srcRect r="792" b="6274"/>
          <a:stretch>
            <a:fillRect/>
          </a:stretch>
        </p:blipFill>
        <p:spPr bwMode="auto">
          <a:xfrm>
            <a:off x="1524000" y="1341438"/>
            <a:ext cx="9144000" cy="530066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22532" name="矩形 4"/>
          <p:cNvSpPr>
            <a:spLocks noChangeArrowheads="1"/>
          </p:cNvSpPr>
          <p:nvPr/>
        </p:nvSpPr>
        <p:spPr bwMode="auto">
          <a:xfrm>
            <a:off x="4727575" y="4076701"/>
            <a:ext cx="2160588" cy="504825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</a:ln>
        </p:spPr>
        <p:txBody>
          <a:bodyPr wrap="none"/>
          <a:lstStyle/>
          <a:p>
            <a:r>
              <a:rPr lang="zh-CN" altLang="en-US">
                <a:solidFill>
                  <a:srgbClr val="FF0000"/>
                </a:solidFill>
              </a:rPr>
              <a:t>打开</a:t>
            </a:r>
            <a:r>
              <a:rPr lang="en-US" altLang="zh-CN">
                <a:solidFill>
                  <a:srgbClr val="FF0000"/>
                </a:solidFill>
              </a:rPr>
              <a:t>word</a:t>
            </a:r>
            <a:r>
              <a:rPr lang="zh-CN" altLang="en-US">
                <a:solidFill>
                  <a:srgbClr val="FF0000"/>
                </a:solidFill>
              </a:rPr>
              <a:t>文档</a:t>
            </a:r>
          </a:p>
        </p:txBody>
      </p:sp>
      <p:sp>
        <p:nvSpPr>
          <p:cNvPr id="6" name="AutoShape 6"/>
          <p:cNvSpPr>
            <a:spLocks noChangeArrowheads="1"/>
          </p:cNvSpPr>
          <p:nvPr/>
        </p:nvSpPr>
        <p:spPr bwMode="auto">
          <a:xfrm>
            <a:off x="1524001" y="1557339"/>
            <a:ext cx="277813" cy="1603375"/>
          </a:xfrm>
          <a:prstGeom prst="upArrow">
            <a:avLst>
              <a:gd name="adj1" fmla="val 50000"/>
              <a:gd name="adj2" fmla="val 139503"/>
            </a:avLst>
          </a:prstGeom>
          <a:solidFill>
            <a:srgbClr val="FF0000"/>
          </a:solidFill>
          <a:ln w="12700" cap="sq">
            <a:solidFill>
              <a:schemeClr val="tx1"/>
            </a:solidFill>
            <a:miter lim="800000"/>
          </a:ln>
        </p:spPr>
        <p:txBody>
          <a:bodyPr wrap="none" anchor="ctr"/>
          <a:lstStyle/>
          <a:p>
            <a:endParaRPr lang="zh-CN" altLang="en-US"/>
          </a:p>
        </p:txBody>
      </p:sp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 cstate="print"/>
          <a:srcRect r="71024" b="39394"/>
          <a:stretch>
            <a:fillRect/>
          </a:stretch>
        </p:blipFill>
        <p:spPr bwMode="auto">
          <a:xfrm>
            <a:off x="1847851" y="1484313"/>
            <a:ext cx="2447925" cy="288131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1919289" y="2636839"/>
            <a:ext cx="720725" cy="287337"/>
          </a:xfrm>
          <a:prstGeom prst="rect">
            <a:avLst/>
          </a:prstGeom>
          <a:noFill/>
          <a:ln w="1270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9" name="矩形 8"/>
          <p:cNvSpPr>
            <a:spLocks noChangeArrowheads="1"/>
          </p:cNvSpPr>
          <p:nvPr/>
        </p:nvSpPr>
        <p:spPr bwMode="auto">
          <a:xfrm>
            <a:off x="2566989" y="2852739"/>
            <a:ext cx="936625" cy="288925"/>
          </a:xfrm>
          <a:prstGeom prst="rect">
            <a:avLst/>
          </a:prstGeom>
          <a:noFill/>
          <a:ln w="1270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endParaRPr lang="zh-CN" altLang="en-US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 cstate="print"/>
          <a:srcRect l="32416" t="20882" r="32426" b="25607"/>
          <a:stretch>
            <a:fillRect/>
          </a:stretch>
        </p:blipFill>
        <p:spPr bwMode="auto">
          <a:xfrm>
            <a:off x="4224339" y="1844675"/>
            <a:ext cx="3455987" cy="31496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pic>
        <p:nvPicPr>
          <p:cNvPr id="532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24339" y="2133601"/>
            <a:ext cx="2016125" cy="122396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pic>
        <p:nvPicPr>
          <p:cNvPr id="5325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27801" y="3357563"/>
            <a:ext cx="976313" cy="8255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7" cstate="print"/>
          <a:srcRect b="4054"/>
          <a:stretch>
            <a:fillRect/>
          </a:stretch>
        </p:blipFill>
        <p:spPr bwMode="auto">
          <a:xfrm>
            <a:off x="1343026" y="1125538"/>
            <a:ext cx="9324975" cy="5516562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9309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3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3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 autoUpdateAnimBg="0"/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内容占位符 4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zh-CN" altLang="en-US" dirty="0"/>
              <a:t>软件</a:t>
            </a:r>
          </a:p>
        </p:txBody>
      </p:sp>
      <p:sp>
        <p:nvSpPr>
          <p:cNvPr id="6" name="文本占位符 5">
            <a:extLst>
              <a:ext uri="{FF2B5EF4-FFF2-40B4-BE49-F238E27FC236}">
                <a16:creationId xmlns:a16="http://schemas.microsoft.com/office/drawing/2014/main" id="{100FE3C4-29A0-4020-B432-B096AF336D9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zh-CN" altLang="en-US" sz="2000" dirty="0">
                <a:solidFill>
                  <a:schemeClr val="tx1"/>
                </a:solidFill>
              </a:rPr>
              <a:t>多个</a:t>
            </a:r>
            <a:r>
              <a:rPr lang="en-US" altLang="zh-CN" sz="2000" dirty="0">
                <a:solidFill>
                  <a:schemeClr val="tx1"/>
                </a:solidFill>
              </a:rPr>
              <a:t>word</a:t>
            </a:r>
            <a:r>
              <a:rPr lang="zh-CN" altLang="en-US" sz="2000" dirty="0">
                <a:solidFill>
                  <a:schemeClr val="tx1"/>
                </a:solidFill>
              </a:rPr>
              <a:t>文本合并成一个</a:t>
            </a:r>
            <a:r>
              <a:rPr lang="en-US" altLang="zh-CN" sz="2000" dirty="0">
                <a:solidFill>
                  <a:schemeClr val="tx1"/>
                </a:solidFill>
              </a:rPr>
              <a:t>PDF</a:t>
            </a:r>
            <a:r>
              <a:rPr lang="zh-CN" altLang="en-US" sz="2000" dirty="0">
                <a:solidFill>
                  <a:schemeClr val="tx1"/>
                </a:solidFill>
              </a:rPr>
              <a:t>文件</a:t>
            </a:r>
            <a:r>
              <a:rPr lang="en-US" altLang="zh-CN" sz="2000" dirty="0">
                <a:solidFill>
                  <a:schemeClr val="tx1"/>
                </a:solidFill>
              </a:rPr>
              <a:t>?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23554" name="标题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0" cy="0"/>
          </a:xfrm>
        </p:spPr>
        <p:txBody>
          <a:bodyPr/>
          <a:lstStyle/>
          <a:p>
            <a:r>
              <a:rPr lang="zh-CN" altLang="en-US" sz="1800" dirty="0"/>
              <a:t>安装软件</a:t>
            </a:r>
          </a:p>
        </p:txBody>
      </p:sp>
      <p:pic>
        <p:nvPicPr>
          <p:cNvPr id="23556" name="Picture 3"/>
          <p:cNvPicPr>
            <a:picLocks noChangeAspect="1" noChangeArrowheads="1"/>
          </p:cNvPicPr>
          <p:nvPr/>
        </p:nvPicPr>
        <p:blipFill>
          <a:blip r:embed="rId2" cstate="print"/>
          <a:srcRect l="-406" t="71709" r="94849" b="16763"/>
          <a:stretch>
            <a:fillRect/>
          </a:stretch>
        </p:blipFill>
        <p:spPr bwMode="auto">
          <a:xfrm>
            <a:off x="7422813" y="1242934"/>
            <a:ext cx="1173163" cy="13684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07770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 r="4843" b="4111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24579" name="矩形 3"/>
          <p:cNvSpPr>
            <a:spLocks noChangeArrowheads="1"/>
          </p:cNvSpPr>
          <p:nvPr/>
        </p:nvSpPr>
        <p:spPr bwMode="auto">
          <a:xfrm>
            <a:off x="3648075" y="2781301"/>
            <a:ext cx="4248150" cy="576263"/>
          </a:xfrm>
          <a:prstGeom prst="rect">
            <a:avLst/>
          </a:prstGeom>
          <a:solidFill>
            <a:schemeClr val="accent1"/>
          </a:solidFill>
          <a:ln w="12700" cap="sq" algn="ctr">
            <a:solidFill>
              <a:schemeClr val="tx1"/>
            </a:solidFill>
            <a:round/>
          </a:ln>
        </p:spPr>
        <p:txBody>
          <a:bodyPr wrap="none"/>
          <a:lstStyle/>
          <a:p>
            <a:r>
              <a:rPr lang="zh-CN" altLang="en-US">
                <a:solidFill>
                  <a:srgbClr val="FF0000"/>
                </a:solidFill>
              </a:rPr>
              <a:t>将每一个</a:t>
            </a:r>
            <a:r>
              <a:rPr lang="en-US" altLang="zh-CN">
                <a:solidFill>
                  <a:srgbClr val="FF0000"/>
                </a:solidFill>
              </a:rPr>
              <a:t>Word</a:t>
            </a:r>
            <a:r>
              <a:rPr lang="zh-CN" altLang="en-US">
                <a:solidFill>
                  <a:srgbClr val="FF0000"/>
                </a:solidFill>
              </a:rPr>
              <a:t>文档转成</a:t>
            </a:r>
            <a:r>
              <a:rPr lang="en-US" altLang="zh-CN">
                <a:solidFill>
                  <a:srgbClr val="FF0000"/>
                </a:solidFill>
              </a:rPr>
              <a:t>PDF</a:t>
            </a:r>
            <a:endParaRPr lang="zh-CN" altLang="en-US">
              <a:solidFill>
                <a:srgbClr val="FF0000"/>
              </a:solidFill>
            </a:endParaRP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 cstate="print"/>
          <a:srcRect l="9161" t="15521" r="41077" b="64302"/>
          <a:stretch>
            <a:fillRect/>
          </a:stretch>
        </p:blipFill>
        <p:spPr bwMode="auto">
          <a:xfrm>
            <a:off x="2424113" y="3644901"/>
            <a:ext cx="7893050" cy="1800225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6" name="椭圆 5"/>
          <p:cNvSpPr>
            <a:spLocks noChangeArrowheads="1"/>
          </p:cNvSpPr>
          <p:nvPr/>
        </p:nvSpPr>
        <p:spPr bwMode="auto">
          <a:xfrm>
            <a:off x="1847850" y="3284539"/>
            <a:ext cx="3024188" cy="2376487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endParaRPr lang="zh-CN" altLang="en-US"/>
          </a:p>
        </p:txBody>
      </p:sp>
      <p:sp>
        <p:nvSpPr>
          <p:cNvPr id="7" name="AutoShape 9"/>
          <p:cNvSpPr>
            <a:spLocks noChangeArrowheads="1"/>
          </p:cNvSpPr>
          <p:nvPr/>
        </p:nvSpPr>
        <p:spPr bwMode="auto">
          <a:xfrm>
            <a:off x="5808663" y="5732464"/>
            <a:ext cx="2089150" cy="936625"/>
          </a:xfrm>
          <a:prstGeom prst="wedgeRoundRectCallout">
            <a:avLst>
              <a:gd name="adj1" fmla="val -114208"/>
              <a:gd name="adj2" fmla="val -81019"/>
              <a:gd name="adj3" fmla="val 16667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2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1" charset="-122"/>
              </a:rPr>
              <a:t>全部选择，单击鼠标右键</a:t>
            </a: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4" cstate="print"/>
          <a:srcRect t="7098" r="571" b="4869"/>
          <a:stretch>
            <a:fillRect/>
          </a:stretch>
        </p:blipFill>
        <p:spPr bwMode="auto">
          <a:xfrm>
            <a:off x="1524001" y="0"/>
            <a:ext cx="8964613" cy="68580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9" name="左箭头 8"/>
          <p:cNvSpPr>
            <a:spLocks noChangeArrowheads="1"/>
          </p:cNvSpPr>
          <p:nvPr/>
        </p:nvSpPr>
        <p:spPr bwMode="auto">
          <a:xfrm>
            <a:off x="4656138" y="1412875"/>
            <a:ext cx="1511300" cy="431800"/>
          </a:xfrm>
          <a:prstGeom prst="leftArrow">
            <a:avLst>
              <a:gd name="adj1" fmla="val 50000"/>
              <a:gd name="adj2" fmla="val 50005"/>
            </a:avLst>
          </a:prstGeom>
          <a:solidFill>
            <a:srgbClr val="FF0000"/>
          </a:solidFill>
          <a:ln w="1270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endParaRPr lang="zh-CN" altLang="en-US"/>
          </a:p>
        </p:txBody>
      </p:sp>
      <p:pic>
        <p:nvPicPr>
          <p:cNvPr id="56326" name="Picture 6"/>
          <p:cNvPicPr>
            <a:picLocks noChangeAspect="1" noChangeArrowheads="1"/>
          </p:cNvPicPr>
          <p:nvPr/>
        </p:nvPicPr>
        <p:blipFill>
          <a:blip r:embed="rId5" cstate="print"/>
          <a:srcRect r="1640" b="4948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2919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63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63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63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7"/>
          <p:cNvPicPr>
            <a:picLocks noChangeAspect="1" noChangeArrowheads="1"/>
          </p:cNvPicPr>
          <p:nvPr/>
        </p:nvPicPr>
        <p:blipFill>
          <a:blip r:embed="rId2" cstate="print"/>
          <a:srcRect r="3503" b="6831"/>
          <a:stretch>
            <a:fillRect/>
          </a:stretch>
        </p:blipFill>
        <p:spPr bwMode="auto">
          <a:xfrm>
            <a:off x="1524000" y="0"/>
            <a:ext cx="8883650" cy="68580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3" name="AutoShape 16"/>
          <p:cNvSpPr>
            <a:spLocks noChangeArrowheads="1"/>
          </p:cNvSpPr>
          <p:nvPr/>
        </p:nvSpPr>
        <p:spPr bwMode="auto">
          <a:xfrm>
            <a:off x="3432176" y="4005263"/>
            <a:ext cx="2879725" cy="792162"/>
          </a:xfrm>
          <a:prstGeom prst="wedgeRoundRectCallout">
            <a:avLst>
              <a:gd name="adj1" fmla="val -4745"/>
              <a:gd name="adj2" fmla="val -101690"/>
              <a:gd name="adj3" fmla="val 16667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2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1" charset="-122"/>
              </a:rPr>
              <a:t>按论文要求排列顺序，可上下移动</a:t>
            </a:r>
          </a:p>
        </p:txBody>
      </p:sp>
      <p:sp>
        <p:nvSpPr>
          <p:cNvPr id="5" name="椭圆 4"/>
          <p:cNvSpPr>
            <a:spLocks noChangeArrowheads="1"/>
          </p:cNvSpPr>
          <p:nvPr/>
        </p:nvSpPr>
        <p:spPr bwMode="auto">
          <a:xfrm>
            <a:off x="3935413" y="5013326"/>
            <a:ext cx="647700" cy="360363"/>
          </a:xfrm>
          <a:prstGeom prst="ellipse">
            <a:avLst/>
          </a:prstGeom>
          <a:noFill/>
          <a:ln w="1270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endParaRPr lang="zh-CN" altLang="en-US"/>
          </a:p>
        </p:txBody>
      </p:sp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3" cstate="print"/>
          <a:srcRect r="3999" b="7556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7" name="AutoShape 15"/>
          <p:cNvSpPr>
            <a:spLocks noChangeArrowheads="1"/>
          </p:cNvSpPr>
          <p:nvPr/>
        </p:nvSpPr>
        <p:spPr bwMode="auto">
          <a:xfrm>
            <a:off x="5880101" y="4221163"/>
            <a:ext cx="2232025" cy="792162"/>
          </a:xfrm>
          <a:prstGeom prst="wedgeRoundRectCallout">
            <a:avLst>
              <a:gd name="adj1" fmla="val -96454"/>
              <a:gd name="adj2" fmla="val -147245"/>
              <a:gd name="adj3" fmla="val 16667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2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1" charset="-122"/>
              </a:rPr>
              <a:t>排好顺序后的文件</a:t>
            </a:r>
          </a:p>
        </p:txBody>
      </p:sp>
      <p:sp>
        <p:nvSpPr>
          <p:cNvPr id="8" name="上箭头 7"/>
          <p:cNvSpPr>
            <a:spLocks noChangeArrowheads="1"/>
          </p:cNvSpPr>
          <p:nvPr/>
        </p:nvSpPr>
        <p:spPr bwMode="auto">
          <a:xfrm>
            <a:off x="7608889" y="5732464"/>
            <a:ext cx="333375" cy="504825"/>
          </a:xfrm>
          <a:prstGeom prst="upArrow">
            <a:avLst>
              <a:gd name="adj1" fmla="val 50000"/>
              <a:gd name="adj2" fmla="val 50133"/>
            </a:avLst>
          </a:prstGeom>
          <a:solidFill>
            <a:srgbClr val="FF0000"/>
          </a:solidFill>
          <a:ln w="1270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endParaRPr lang="zh-CN" altLang="en-US"/>
          </a:p>
        </p:txBody>
      </p:sp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 cstate="print"/>
          <a:srcRect r="3191" b="4118"/>
          <a:stretch>
            <a:fillRect/>
          </a:stretch>
        </p:blipFill>
        <p:spPr bwMode="auto">
          <a:xfrm>
            <a:off x="1524000" y="0"/>
            <a:ext cx="9144000" cy="65976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8112125" y="3716338"/>
            <a:ext cx="1657350" cy="576262"/>
          </a:xfrm>
          <a:prstGeom prst="wedgeRoundRectCallout">
            <a:avLst>
              <a:gd name="adj1" fmla="val -96454"/>
              <a:gd name="adj2" fmla="val -147245"/>
              <a:gd name="adj3" fmla="val 16667"/>
            </a:avLst>
          </a:prstGeom>
          <a:solidFill>
            <a:schemeClr val="bg1"/>
          </a:solidFill>
          <a:ln w="28575">
            <a:solidFill>
              <a:srgbClr val="008000"/>
            </a:solidFill>
            <a:miter lim="800000"/>
          </a:ln>
          <a:effectLst/>
        </p:spPr>
        <p:txBody>
          <a:bodyPr/>
          <a:lstStyle/>
          <a:p>
            <a:pPr>
              <a:defRPr/>
            </a:pPr>
            <a:r>
              <a:rPr lang="zh-CN" altLang="en-US" sz="2000" dirty="0">
                <a:solidFill>
                  <a:srgbClr val="CC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ea typeface="楷体_GB2312" pitchFamily="1" charset="-122"/>
              </a:rPr>
              <a:t>正在合并</a:t>
            </a:r>
          </a:p>
        </p:txBody>
      </p:sp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 cstate="print"/>
          <a:srcRect r="3078" b="4614"/>
          <a:stretch>
            <a:fillRect/>
          </a:stretch>
        </p:blipFill>
        <p:spPr bwMode="auto">
          <a:xfrm>
            <a:off x="1524000" y="0"/>
            <a:ext cx="9240838" cy="6597650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89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7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73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7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8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zh-CN" dirty="0"/>
              <a:t>01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CN" altLang="en-US" dirty="0"/>
              <a:t>网络环境</a:t>
            </a:r>
          </a:p>
        </p:txBody>
      </p:sp>
    </p:spTree>
    <p:extLst>
      <p:ext uri="{BB962C8B-B14F-4D97-AF65-F5344CB8AC3E}">
        <p14:creationId xmlns:p14="http://schemas.microsoft.com/office/powerpoint/2010/main" val="48600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kumimoji="1" lang="en-US" altLang="zh-CN" dirty="0"/>
              <a:t>THANK</a:t>
            </a:r>
            <a:r>
              <a:rPr kumimoji="1" lang="zh-CN" altLang="en-US" dirty="0"/>
              <a:t> </a:t>
            </a:r>
            <a:r>
              <a:rPr kumimoji="1" lang="en-US" altLang="zh-CN" dirty="0"/>
              <a:t>YOU!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4"/>
          </p:nvPr>
        </p:nvSpPr>
        <p:spPr>
          <a:xfrm>
            <a:off x="9754926" y="385468"/>
            <a:ext cx="1821014" cy="588643"/>
          </a:xfrm>
        </p:spPr>
        <p:txBody>
          <a:bodyPr/>
          <a:lstStyle/>
          <a:p>
            <a:r>
              <a:rPr kumimoji="1" lang="zh-CN" altLang="en-US" dirty="0"/>
              <a:t>联系方式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quarter" idx="15"/>
          </p:nvPr>
        </p:nvSpPr>
        <p:spPr>
          <a:xfrm>
            <a:off x="2915213" y="3688166"/>
            <a:ext cx="8084654" cy="1846126"/>
          </a:xfrm>
        </p:spPr>
        <p:txBody>
          <a:bodyPr/>
          <a:lstStyle/>
          <a:p>
            <a:pPr>
              <a:lnSpc>
                <a:spcPct val="200000"/>
              </a:lnSpc>
            </a:pPr>
            <a:r>
              <a:rPr kumimoji="1" lang="zh-CN" altLang="en-US" sz="1600" dirty="0"/>
              <a:t>联系人：向老师</a:t>
            </a:r>
            <a:endParaRPr kumimoji="1" lang="en-US" altLang="zh-CN" sz="1600" dirty="0"/>
          </a:p>
          <a:p>
            <a:pPr>
              <a:lnSpc>
                <a:spcPct val="200000"/>
              </a:lnSpc>
            </a:pPr>
            <a:r>
              <a:rPr kumimoji="1" lang="zh-CN" altLang="en-US" sz="1600" dirty="0"/>
              <a:t>联系电话：</a:t>
            </a:r>
            <a:r>
              <a:rPr kumimoji="1" lang="en-US" altLang="zh-CN" sz="1600" dirty="0"/>
              <a:t>88816679</a:t>
            </a:r>
            <a:endParaRPr kumimoji="1" lang="zh-CN" altLang="en-US" sz="1600" dirty="0"/>
          </a:p>
          <a:p>
            <a:pPr>
              <a:lnSpc>
                <a:spcPct val="200000"/>
              </a:lnSpc>
            </a:pPr>
            <a:r>
              <a:rPr kumimoji="1" lang="en-US" altLang="zh-CN" sz="1600" dirty="0"/>
              <a:t>Email</a:t>
            </a:r>
            <a:r>
              <a:rPr kumimoji="1" lang="zh-CN" altLang="en-US" sz="1600" dirty="0"/>
              <a:t>：</a:t>
            </a:r>
            <a:r>
              <a:rPr kumimoji="1" lang="en-US" altLang="zh-CN" sz="1600" dirty="0"/>
              <a:t>lunwen@bfsu.edu.cn</a:t>
            </a:r>
            <a:endParaRPr kumimoji="1"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831768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en-US" altLang="zh-CN" dirty="0"/>
              <a:t>01</a:t>
            </a:r>
            <a:r>
              <a:rPr kumimoji="1" lang="zh-CN" altLang="en-US" dirty="0"/>
              <a:t> 网络环境</a:t>
            </a:r>
          </a:p>
        </p:txBody>
      </p:sp>
      <p:sp>
        <p:nvSpPr>
          <p:cNvPr id="3" name="矩形 2"/>
          <p:cNvSpPr/>
          <p:nvPr/>
        </p:nvSpPr>
        <p:spPr>
          <a:xfrm flipV="1">
            <a:off x="2736586" y="2376781"/>
            <a:ext cx="765739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" name="文本框 8"/>
          <p:cNvSpPr txBox="1"/>
          <p:nvPr/>
        </p:nvSpPr>
        <p:spPr>
          <a:xfrm>
            <a:off x="1695829" y="3506767"/>
            <a:ext cx="4817772" cy="2154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25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方式一：直接登录   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北京外国语大学学位论文管理系统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https://libdissertation.bfsu.edu.cn/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）注册后提交</a:t>
            </a: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 marL="285750" indent="-285750">
              <a:lnSpc>
                <a:spcPct val="250000"/>
              </a:lnSpc>
              <a:buClr>
                <a:schemeClr val="accent1"/>
              </a:buClr>
              <a:buFont typeface="Wingdings" panose="05000000000000000000" pitchFamily="2" charset="2"/>
              <a:buChar char="u"/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方式二：先登录   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图书馆主页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（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https://lib.bfsu.edu.cn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  <a:b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</a:b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选择主页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服务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栏目中的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论文提交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，见演示</a:t>
            </a:r>
          </a:p>
        </p:txBody>
      </p:sp>
      <p:sp>
        <p:nvSpPr>
          <p:cNvPr id="5" name="矩形 4"/>
          <p:cNvSpPr/>
          <p:nvPr/>
        </p:nvSpPr>
        <p:spPr>
          <a:xfrm>
            <a:off x="3929995" y="2413236"/>
            <a:ext cx="2059921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/>
                </a:solidFill>
              </a:rPr>
              <a:t>校园网内提交（两种方式可选）</a:t>
            </a:r>
            <a:endParaRPr lang="en-US" altLang="zh-CN" sz="2000" b="1" dirty="0">
              <a:solidFill>
                <a:schemeClr val="accent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2686076" y="2518236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1"/>
                </a:solidFill>
              </a:rPr>
              <a:t>01</a:t>
            </a:r>
          </a:p>
        </p:txBody>
      </p:sp>
      <p:sp>
        <p:nvSpPr>
          <p:cNvPr id="9" name="矩形 8"/>
          <p:cNvSpPr/>
          <p:nvPr/>
        </p:nvSpPr>
        <p:spPr>
          <a:xfrm flipV="1">
            <a:off x="7978114" y="2376782"/>
            <a:ext cx="765739" cy="4571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8"/>
          <p:cNvSpPr txBox="1"/>
          <p:nvPr/>
        </p:nvSpPr>
        <p:spPr>
          <a:xfrm>
            <a:off x="7539202" y="3677434"/>
            <a:ext cx="3890797" cy="23056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第一步：登录  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校外远程访问系统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https://webvpn.bfsu.edu.cn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，输入账密（同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数北账密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）</a:t>
            </a:r>
          </a:p>
          <a:p>
            <a:pPr>
              <a:lnSpc>
                <a:spcPct val="130000"/>
              </a:lnSpc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第二步：点击进入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【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（校外）图书馆</a:t>
            </a: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】</a:t>
            </a:r>
          </a:p>
          <a:p>
            <a:pPr>
              <a:lnSpc>
                <a:spcPct val="130000"/>
              </a:lnSpc>
            </a:pPr>
            <a:endParaRPr lang="en-US" altLang="zh-CN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 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第三步：进入图书馆主页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服务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栏目中的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【</a:t>
            </a:r>
            <a:r>
              <a:rPr lang="zh-CN" altLang="en-US" sz="1400" dirty="0">
                <a:solidFill>
                  <a:srgbClr val="FF0000"/>
                </a:solidFill>
                <a:latin typeface="+mn-ea"/>
              </a:rPr>
              <a:t>论文提交</a:t>
            </a:r>
            <a:r>
              <a:rPr lang="en-US" altLang="zh-CN" sz="1400" dirty="0">
                <a:solidFill>
                  <a:srgbClr val="FF0000"/>
                </a:solidFill>
                <a:latin typeface="+mn-ea"/>
              </a:rPr>
              <a:t>】</a:t>
            </a:r>
            <a:r>
              <a:rPr lang="zh-CN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一项，提交论文。</a:t>
            </a:r>
          </a:p>
        </p:txBody>
      </p:sp>
      <p:sp>
        <p:nvSpPr>
          <p:cNvPr id="11" name="矩形 10"/>
          <p:cNvSpPr/>
          <p:nvPr/>
        </p:nvSpPr>
        <p:spPr>
          <a:xfrm>
            <a:off x="9244931" y="2394059"/>
            <a:ext cx="1581565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1">
                    <a:lumMod val="75000"/>
                  </a:schemeClr>
                </a:solidFill>
              </a:rPr>
              <a:t>校外提交（三步完成）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952858" y="2532767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1">
                    <a:lumMod val="75000"/>
                  </a:schemeClr>
                </a:solidFill>
              </a:rPr>
              <a:t>02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336BB3B-CAC1-403F-8256-0B3CD1F3269B}"/>
              </a:ext>
            </a:extLst>
          </p:cNvPr>
          <p:cNvSpPr txBox="1"/>
          <p:nvPr/>
        </p:nvSpPr>
        <p:spPr>
          <a:xfrm>
            <a:off x="2973680" y="6186487"/>
            <a:ext cx="596077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rgbClr val="FF0000"/>
                </a:solidFill>
              </a:rPr>
              <a:t>注意：不要使用</a:t>
            </a:r>
            <a:r>
              <a:rPr lang="en-US" altLang="zh-CN" sz="1400" dirty="0">
                <a:solidFill>
                  <a:srgbClr val="FF0000"/>
                </a:solidFill>
              </a:rPr>
              <a:t>IE</a:t>
            </a:r>
            <a:r>
              <a:rPr lang="zh-CN" altLang="en-US" sz="1400" dirty="0">
                <a:solidFill>
                  <a:srgbClr val="FF0000"/>
                </a:solidFill>
              </a:rPr>
              <a:t>浏览器，推荐使用火狐、谷歌等浏览器</a:t>
            </a:r>
          </a:p>
        </p:txBody>
      </p:sp>
    </p:spTree>
    <p:extLst>
      <p:ext uri="{BB962C8B-B14F-4D97-AF65-F5344CB8AC3E}">
        <p14:creationId xmlns:p14="http://schemas.microsoft.com/office/powerpoint/2010/main" val="831083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258233"/>
            <a:ext cx="6890171" cy="721395"/>
          </a:xfrm>
        </p:spPr>
        <p:txBody>
          <a:bodyPr/>
          <a:lstStyle/>
          <a:p>
            <a:r>
              <a:rPr kumimoji="1" lang="en-US" altLang="zh-CN" dirty="0"/>
              <a:t>01</a:t>
            </a:r>
            <a:r>
              <a:rPr kumimoji="1" lang="zh-CN" altLang="en-US" dirty="0"/>
              <a:t> 网络环境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校内提交</a:t>
            </a:r>
            <a:r>
              <a:rPr kumimoji="1" lang="en-US" altLang="zh-CN" dirty="0"/>
              <a:t>—</a:t>
            </a:r>
            <a:r>
              <a:rPr kumimoji="1" lang="zh-CN" altLang="en-US" dirty="0"/>
              <a:t>图书馆主页提交演示</a:t>
            </a:r>
          </a:p>
        </p:txBody>
      </p:sp>
      <p:sp>
        <p:nvSpPr>
          <p:cNvPr id="3" name="文本框 8"/>
          <p:cNvSpPr txBox="1"/>
          <p:nvPr/>
        </p:nvSpPr>
        <p:spPr>
          <a:xfrm>
            <a:off x="726152" y="2220152"/>
            <a:ext cx="5177905" cy="37633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lnSpc>
                <a:spcPct val="130000"/>
              </a:lnSpc>
              <a:buFont typeface="Arial" charset="0"/>
              <a:buChar char="•"/>
            </a:pP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93776" y="1373162"/>
            <a:ext cx="3073598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2000" b="1" dirty="0">
                <a:solidFill>
                  <a:schemeClr val="accent1"/>
                </a:solidFill>
              </a:rPr>
              <a:t>https://lib.bfsu.edu.cn</a:t>
            </a:r>
          </a:p>
        </p:txBody>
      </p:sp>
      <p:grpSp>
        <p:nvGrpSpPr>
          <p:cNvPr id="7" name="组 6"/>
          <p:cNvGrpSpPr/>
          <p:nvPr/>
        </p:nvGrpSpPr>
        <p:grpSpPr>
          <a:xfrm>
            <a:off x="8290371" y="3477547"/>
            <a:ext cx="1115122" cy="1115122"/>
            <a:chOff x="6177776" y="1807948"/>
            <a:chExt cx="1115122" cy="1115122"/>
          </a:xfrm>
        </p:grpSpPr>
        <p:sp>
          <p:nvSpPr>
            <p:cNvPr id="5" name="椭圆 4"/>
            <p:cNvSpPr/>
            <p:nvPr/>
          </p:nvSpPr>
          <p:spPr>
            <a:xfrm>
              <a:off x="6177776" y="1807948"/>
              <a:ext cx="1115122" cy="1115122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6" name="L 形 5"/>
            <p:cNvSpPr/>
            <p:nvPr/>
          </p:nvSpPr>
          <p:spPr>
            <a:xfrm rot="18900000">
              <a:off x="6407879" y="2115623"/>
              <a:ext cx="654917" cy="382985"/>
            </a:xfrm>
            <a:prstGeom prst="corner">
              <a:avLst>
                <a:gd name="adj1" fmla="val 28880"/>
                <a:gd name="adj2" fmla="val 270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9" name="矩形 8"/>
          <p:cNvSpPr/>
          <p:nvPr/>
        </p:nvSpPr>
        <p:spPr>
          <a:xfrm>
            <a:off x="10014294" y="3766790"/>
            <a:ext cx="1005403" cy="6701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服务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grpSp>
        <p:nvGrpSpPr>
          <p:cNvPr id="10" name="组 9"/>
          <p:cNvGrpSpPr/>
          <p:nvPr/>
        </p:nvGrpSpPr>
        <p:grpSpPr>
          <a:xfrm>
            <a:off x="8187239" y="2220153"/>
            <a:ext cx="1115122" cy="1115122"/>
            <a:chOff x="6177776" y="1807948"/>
            <a:chExt cx="1115122" cy="1115122"/>
          </a:xfrm>
        </p:grpSpPr>
        <p:sp>
          <p:nvSpPr>
            <p:cNvPr id="11" name="椭圆 10"/>
            <p:cNvSpPr/>
            <p:nvPr/>
          </p:nvSpPr>
          <p:spPr>
            <a:xfrm>
              <a:off x="6177776" y="1807948"/>
              <a:ext cx="1115122" cy="1115122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2" name="L 形 11"/>
            <p:cNvSpPr/>
            <p:nvPr/>
          </p:nvSpPr>
          <p:spPr>
            <a:xfrm rot="18900000">
              <a:off x="6407879" y="2115623"/>
              <a:ext cx="654917" cy="382985"/>
            </a:xfrm>
            <a:prstGeom prst="corner">
              <a:avLst>
                <a:gd name="adj1" fmla="val 28880"/>
                <a:gd name="adj2" fmla="val 270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3" name="矩形 12"/>
          <p:cNvSpPr/>
          <p:nvPr/>
        </p:nvSpPr>
        <p:spPr>
          <a:xfrm>
            <a:off x="9677266" y="2442654"/>
            <a:ext cx="2236510" cy="6701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图书馆主页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grpSp>
        <p:nvGrpSpPr>
          <p:cNvPr id="14" name="组 13"/>
          <p:cNvGrpSpPr/>
          <p:nvPr/>
        </p:nvGrpSpPr>
        <p:grpSpPr>
          <a:xfrm>
            <a:off x="8311527" y="4704361"/>
            <a:ext cx="1115122" cy="1115122"/>
            <a:chOff x="6177776" y="1807948"/>
            <a:chExt cx="1115122" cy="1115122"/>
          </a:xfrm>
        </p:grpSpPr>
        <p:sp>
          <p:nvSpPr>
            <p:cNvPr id="15" name="椭圆 14"/>
            <p:cNvSpPr/>
            <p:nvPr/>
          </p:nvSpPr>
          <p:spPr>
            <a:xfrm>
              <a:off x="6177776" y="1807948"/>
              <a:ext cx="1115122" cy="111512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L 形 15"/>
            <p:cNvSpPr/>
            <p:nvPr/>
          </p:nvSpPr>
          <p:spPr>
            <a:xfrm rot="18900000">
              <a:off x="6407879" y="2115623"/>
              <a:ext cx="654917" cy="382985"/>
            </a:xfrm>
            <a:prstGeom prst="corner">
              <a:avLst>
                <a:gd name="adj1" fmla="val 28880"/>
                <a:gd name="adj2" fmla="val 2700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矩形 16"/>
          <p:cNvSpPr/>
          <p:nvPr/>
        </p:nvSpPr>
        <p:spPr>
          <a:xfrm>
            <a:off x="9677266" y="5015862"/>
            <a:ext cx="1826141" cy="670120"/>
          </a:xfrm>
          <a:prstGeom prst="rect">
            <a:avLst/>
          </a:prstGeom>
          <a:solidFill>
            <a:schemeClr val="accent1"/>
          </a:solidFill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3200" b="1" dirty="0">
                <a:solidFill>
                  <a:schemeClr val="bg1"/>
                </a:solidFill>
              </a:rPr>
              <a:t>论文提交</a:t>
            </a:r>
            <a:endParaRPr lang="en-US" altLang="zh-CN" sz="3200" b="1" dirty="0">
              <a:solidFill>
                <a:schemeClr val="bg1"/>
              </a:solidFill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F81B21E3-BF2B-4693-A823-1C7DD9E8F9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688" y="1911114"/>
            <a:ext cx="7613945" cy="4584493"/>
          </a:xfrm>
          <a:prstGeom prst="rect">
            <a:avLst/>
          </a:prstGeom>
        </p:spPr>
      </p:pic>
      <p:sp>
        <p:nvSpPr>
          <p:cNvPr id="22" name="Rectangle 8">
            <a:extLst>
              <a:ext uri="{FF2B5EF4-FFF2-40B4-BE49-F238E27FC236}">
                <a16:creationId xmlns:a16="http://schemas.microsoft.com/office/drawing/2014/main" id="{97382103-39D9-492D-B35B-874945F1CE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20069" y="5015862"/>
            <a:ext cx="683988" cy="230841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 wrap="none" anchor="ctr"/>
          <a:lstStyle/>
          <a:p>
            <a:pPr algn="ctr"/>
            <a:endParaRPr lang="en-US" altLang="zh-CN" sz="2000" b="1">
              <a:solidFill>
                <a:schemeClr val="tx2"/>
              </a:solidFill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24D523D6-B39A-4A04-93ED-621DA260C6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534" y="4739980"/>
            <a:ext cx="683988" cy="245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363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408373"/>
            <a:ext cx="7170464" cy="571255"/>
          </a:xfrm>
        </p:spPr>
        <p:txBody>
          <a:bodyPr/>
          <a:lstStyle/>
          <a:p>
            <a:r>
              <a:rPr kumimoji="1" lang="en-US" altLang="zh-CN" dirty="0"/>
              <a:t>01</a:t>
            </a:r>
            <a:r>
              <a:rPr kumimoji="1" lang="zh-CN" altLang="en-US" dirty="0"/>
              <a:t> </a:t>
            </a:r>
            <a:r>
              <a:rPr kumimoji="1" lang="en-US" altLang="zh-CN" dirty="0"/>
              <a:t> </a:t>
            </a:r>
            <a:r>
              <a:rPr kumimoji="1" lang="zh-CN" altLang="en-US" dirty="0"/>
              <a:t>网络环境</a:t>
            </a:r>
            <a:r>
              <a:rPr kumimoji="1" lang="en-US" altLang="zh-CN" dirty="0"/>
              <a:t>—</a:t>
            </a:r>
            <a:r>
              <a:rPr kumimoji="1" lang="zh-CN" altLang="en-US" dirty="0"/>
              <a:t>校外提交演示</a:t>
            </a:r>
          </a:p>
          <a:p>
            <a:endParaRPr kumimoji="1" lang="zh-CN" altLang="en-US" dirty="0"/>
          </a:p>
        </p:txBody>
      </p:sp>
      <p:grpSp>
        <p:nvGrpSpPr>
          <p:cNvPr id="20" name="组 19"/>
          <p:cNvGrpSpPr/>
          <p:nvPr/>
        </p:nvGrpSpPr>
        <p:grpSpPr>
          <a:xfrm>
            <a:off x="356472" y="3602751"/>
            <a:ext cx="3808378" cy="2191798"/>
            <a:chOff x="942434" y="3539835"/>
            <a:chExt cx="3317871" cy="2492840"/>
          </a:xfrm>
        </p:grpSpPr>
        <p:sp>
          <p:nvSpPr>
            <p:cNvPr id="18" name="矩形 17"/>
            <p:cNvSpPr/>
            <p:nvPr/>
          </p:nvSpPr>
          <p:spPr>
            <a:xfrm>
              <a:off x="942434" y="3568817"/>
              <a:ext cx="3153896" cy="2463858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19" name="文本框 8"/>
            <p:cNvSpPr txBox="1"/>
            <p:nvPr/>
          </p:nvSpPr>
          <p:spPr>
            <a:xfrm>
              <a:off x="952300" y="3539835"/>
              <a:ext cx="3308005" cy="21751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30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</a:rPr>
                <a:t>第一步</a:t>
              </a:r>
              <a:endParaRPr lang="en-US" altLang="zh-CN" sz="1400" b="1" dirty="0">
                <a:solidFill>
                  <a:schemeClr val="bg1"/>
                </a:solidFill>
                <a:latin typeface="+mn-ea"/>
              </a:endParaRPr>
            </a:p>
            <a:p>
              <a:pPr marL="342900" indent="-342900">
                <a:lnSpc>
                  <a:spcPct val="300000"/>
                </a:lnSpc>
                <a:buFont typeface="+mj-lt"/>
                <a:buAutoNum type="arabicPeriod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登录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https://webvpn.bfsu.edu.cn</a:t>
              </a:r>
              <a:endParaRPr lang="zh-CN" altLang="en-US" sz="1400" dirty="0">
                <a:solidFill>
                  <a:schemeClr val="bg1"/>
                </a:solidFill>
                <a:latin typeface="+mn-ea"/>
              </a:endParaRPr>
            </a:p>
            <a:p>
              <a:pPr marL="342900" indent="-342900">
                <a:lnSpc>
                  <a:spcPct val="300000"/>
                </a:lnSpc>
                <a:buFont typeface="+mj-lt"/>
                <a:buAutoNum type="arabicPeriod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选择“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CAS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统一身份认证登录”</a:t>
              </a:r>
            </a:p>
          </p:txBody>
        </p:sp>
      </p:grpSp>
      <p:grpSp>
        <p:nvGrpSpPr>
          <p:cNvPr id="24" name="组 23"/>
          <p:cNvGrpSpPr/>
          <p:nvPr/>
        </p:nvGrpSpPr>
        <p:grpSpPr>
          <a:xfrm>
            <a:off x="4505135" y="3602751"/>
            <a:ext cx="3197651" cy="2162833"/>
            <a:chOff x="928881" y="3845181"/>
            <a:chExt cx="3197651" cy="2162833"/>
          </a:xfrm>
        </p:grpSpPr>
        <p:sp>
          <p:nvSpPr>
            <p:cNvPr id="25" name="矩形 24"/>
            <p:cNvSpPr/>
            <p:nvPr/>
          </p:nvSpPr>
          <p:spPr>
            <a:xfrm>
              <a:off x="930166" y="3845181"/>
              <a:ext cx="3196366" cy="216283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26" name="文本框 8"/>
            <p:cNvSpPr txBox="1"/>
            <p:nvPr/>
          </p:nvSpPr>
          <p:spPr>
            <a:xfrm>
              <a:off x="928881" y="3933958"/>
              <a:ext cx="3092420" cy="13415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30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</a:rPr>
                <a:t>第二步</a:t>
              </a:r>
              <a:endParaRPr lang="en-US" altLang="zh-CN" sz="1400" b="1" dirty="0">
                <a:solidFill>
                  <a:schemeClr val="bg1"/>
                </a:solidFill>
                <a:latin typeface="+mn-ea"/>
              </a:endParaRPr>
            </a:p>
            <a:p>
              <a:pPr marL="285750" indent="-285750">
                <a:lnSpc>
                  <a:spcPct val="300000"/>
                </a:lnSpc>
                <a:buFont typeface="Arial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输入账密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：</a:t>
              </a:r>
              <a:r>
                <a:rPr lang="zh-CN" altLang="en-US" sz="1600" dirty="0">
                  <a:solidFill>
                    <a:srgbClr val="FF0000"/>
                  </a:solidFill>
                  <a:highlight>
                    <a:srgbClr val="FFFF00"/>
                  </a:highlight>
                  <a:latin typeface="+mn-ea"/>
                </a:rPr>
                <a:t>（同数北账密）</a:t>
              </a:r>
            </a:p>
          </p:txBody>
        </p:sp>
      </p:grpSp>
      <p:grpSp>
        <p:nvGrpSpPr>
          <p:cNvPr id="29" name="组 28"/>
          <p:cNvGrpSpPr/>
          <p:nvPr/>
        </p:nvGrpSpPr>
        <p:grpSpPr>
          <a:xfrm>
            <a:off x="8407103" y="3737588"/>
            <a:ext cx="3300312" cy="2162833"/>
            <a:chOff x="1334183" y="3648811"/>
            <a:chExt cx="3300312" cy="2162833"/>
          </a:xfrm>
        </p:grpSpPr>
        <p:sp>
          <p:nvSpPr>
            <p:cNvPr id="30" name="矩形 29"/>
            <p:cNvSpPr/>
            <p:nvPr/>
          </p:nvSpPr>
          <p:spPr>
            <a:xfrm>
              <a:off x="1334183" y="3648811"/>
              <a:ext cx="3300312" cy="2162833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kumimoji="1" lang="zh-CN" altLang="en-US"/>
            </a:p>
          </p:txBody>
        </p:sp>
        <p:sp>
          <p:nvSpPr>
            <p:cNvPr id="31" name="文本框 8"/>
            <p:cNvSpPr txBox="1"/>
            <p:nvPr/>
          </p:nvSpPr>
          <p:spPr>
            <a:xfrm>
              <a:off x="1615326" y="3722175"/>
              <a:ext cx="2950378" cy="18008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>
                <a:lnSpc>
                  <a:spcPct val="300000"/>
                </a:lnSpc>
              </a:pPr>
              <a:r>
                <a:rPr lang="zh-CN" altLang="en-US" sz="1400" b="1" dirty="0">
                  <a:solidFill>
                    <a:schemeClr val="bg1"/>
                  </a:solidFill>
                  <a:latin typeface="+mn-ea"/>
                </a:rPr>
                <a:t>第三步</a:t>
              </a:r>
              <a:endParaRPr lang="en-US" altLang="zh-CN" sz="1400" b="1" dirty="0">
                <a:solidFill>
                  <a:schemeClr val="bg1"/>
                </a:solidFill>
                <a:latin typeface="+mn-ea"/>
              </a:endParaRPr>
            </a:p>
            <a:p>
              <a:pPr marL="285750" indent="-285750">
                <a:lnSpc>
                  <a:spcPct val="250000"/>
                </a:lnSpc>
                <a:buFont typeface="Arial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选择 </a:t>
              </a:r>
              <a:r>
                <a:rPr lang="zh-CN" altLang="en-US" sz="1600" dirty="0">
                  <a:solidFill>
                    <a:srgbClr val="FF0000"/>
                  </a:solidFill>
                  <a:highlight>
                    <a:srgbClr val="FFFF00"/>
                  </a:highlight>
                  <a:latin typeface="+mn-ea"/>
                </a:rPr>
                <a:t>“图书馆资源” </a:t>
              </a:r>
              <a:endParaRPr lang="en-US" altLang="zh-CN" sz="1600" dirty="0">
                <a:solidFill>
                  <a:srgbClr val="FF0000"/>
                </a:solidFill>
                <a:highlight>
                  <a:srgbClr val="FFFF00"/>
                </a:highlight>
                <a:latin typeface="+mn-ea"/>
              </a:endParaRPr>
            </a:p>
            <a:p>
              <a:pPr marL="285750" indent="-285750">
                <a:lnSpc>
                  <a:spcPct val="250000"/>
                </a:lnSpc>
                <a:buFont typeface="Arial" charset="0"/>
                <a:buChar char="•"/>
              </a:pP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图书馆主页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—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资源</a:t>
              </a:r>
              <a:r>
                <a:rPr lang="en-US" altLang="zh-CN" sz="1400" dirty="0">
                  <a:solidFill>
                    <a:schemeClr val="bg1"/>
                  </a:solidFill>
                  <a:latin typeface="+mn-ea"/>
                </a:rPr>
                <a:t>—</a:t>
              </a:r>
              <a:r>
                <a:rPr lang="zh-CN" altLang="en-US" sz="1400" dirty="0">
                  <a:solidFill>
                    <a:schemeClr val="bg1"/>
                  </a:solidFill>
                  <a:latin typeface="+mn-ea"/>
                </a:rPr>
                <a:t>论文提交</a:t>
              </a: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D0C7FDE-716D-4364-97FD-2A2E238C9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290" y="1760373"/>
            <a:ext cx="3636340" cy="192103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BD57F3E-D9D2-4B2B-9A0D-9FC9B6028F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1407" y="2432529"/>
            <a:ext cx="1094326" cy="34620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A8125A07-28D1-402C-9872-3DC2215AF6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5251" b="3594"/>
          <a:stretch/>
        </p:blipFill>
        <p:spPr>
          <a:xfrm>
            <a:off x="8145421" y="1782422"/>
            <a:ext cx="3823676" cy="1962893"/>
          </a:xfrm>
          <a:prstGeom prst="rect">
            <a:avLst/>
          </a:prstGeom>
          <a:ln>
            <a:solidFill>
              <a:srgbClr val="00B0F0"/>
            </a:solidFill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E69ACA6-A3F0-4DE6-A1F5-63D960FC29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9040" y="1760374"/>
            <a:ext cx="3436993" cy="19849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5A39C1AE-663F-4CE2-AA2B-56B7729FB44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26172" y="3187083"/>
            <a:ext cx="1138174" cy="44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6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258233"/>
            <a:ext cx="7989607" cy="721395"/>
          </a:xfrm>
        </p:spPr>
        <p:txBody>
          <a:bodyPr/>
          <a:lstStyle/>
          <a:p>
            <a:r>
              <a:rPr kumimoji="1" lang="zh-CN" altLang="en-US" dirty="0"/>
              <a:t>论文提交</a:t>
            </a:r>
            <a:r>
              <a:rPr kumimoji="1" lang="en-US" altLang="zh-CN" dirty="0"/>
              <a:t>——</a:t>
            </a:r>
            <a:r>
              <a:rPr kumimoji="1" lang="zh-CN" altLang="en-US" dirty="0"/>
              <a:t>登录 </a:t>
            </a:r>
            <a:r>
              <a:rPr kumimoji="1" lang="zh-CN" altLang="en-US" dirty="0">
                <a:solidFill>
                  <a:srgbClr val="002060"/>
                </a:solidFill>
              </a:rPr>
              <a:t>学位论文数据库</a:t>
            </a:r>
            <a:r>
              <a:rPr kumimoji="1" lang="zh-CN" altLang="en-US" dirty="0"/>
              <a:t>（校内校外途径）</a:t>
            </a:r>
          </a:p>
        </p:txBody>
      </p:sp>
      <p:sp>
        <p:nvSpPr>
          <p:cNvPr id="9" name="矩形 8"/>
          <p:cNvSpPr/>
          <p:nvPr/>
        </p:nvSpPr>
        <p:spPr>
          <a:xfrm flipV="1">
            <a:off x="7060855" y="1759156"/>
            <a:ext cx="765739" cy="457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0" name="文本框 8"/>
          <p:cNvSpPr txBox="1"/>
          <p:nvPr/>
        </p:nvSpPr>
        <p:spPr>
          <a:xfrm>
            <a:off x="6803136" y="2644658"/>
            <a:ext cx="4076676" cy="417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https://libdissertation.bfsu.edu.cn/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latin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872924" y="1804317"/>
            <a:ext cx="1980029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2">
                    <a:lumMod val="75000"/>
                  </a:schemeClr>
                </a:solidFill>
              </a:rPr>
              <a:t>学位论文库网址</a:t>
            </a:r>
            <a:endParaRPr lang="en-US" altLang="zh-CN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7000448" y="1759156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>
                <a:solidFill>
                  <a:schemeClr val="accent2">
                    <a:lumMod val="75000"/>
                  </a:schemeClr>
                </a:solidFill>
              </a:rPr>
              <a:t>01</a:t>
            </a:r>
            <a:endParaRPr lang="en-US" altLang="zh-CN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3" name="矩形 12"/>
          <p:cNvSpPr/>
          <p:nvPr/>
        </p:nvSpPr>
        <p:spPr>
          <a:xfrm flipV="1">
            <a:off x="7117082" y="3990985"/>
            <a:ext cx="765739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4" name="文本框 8"/>
          <p:cNvSpPr txBox="1"/>
          <p:nvPr/>
        </p:nvSpPr>
        <p:spPr>
          <a:xfrm>
            <a:off x="7872924" y="4483428"/>
            <a:ext cx="2517668" cy="621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/>
              <a:t>第一次使用该系统的同学需要用</a:t>
            </a:r>
            <a:r>
              <a:rPr lang="zh-CN" altLang="en-US" sz="1600" dirty="0">
                <a:solidFill>
                  <a:srgbClr val="FF0000"/>
                </a:solidFill>
              </a:rPr>
              <a:t>学号</a:t>
            </a:r>
            <a:r>
              <a:rPr lang="zh-CN" altLang="en-US" sz="1200" dirty="0"/>
              <a:t>进行</a:t>
            </a:r>
            <a:r>
              <a:rPr lang="zh-CN" altLang="en-US" sz="1600" dirty="0">
                <a:solidFill>
                  <a:srgbClr val="FF0000"/>
                </a:solidFill>
              </a:rPr>
              <a:t>注册</a:t>
            </a:r>
            <a:endParaRPr lang="zh-CN" altLang="en-US" sz="1600" dirty="0">
              <a:solidFill>
                <a:srgbClr val="FF0000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7929151" y="4036146"/>
            <a:ext cx="2236510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2"/>
                </a:solidFill>
              </a:rPr>
              <a:t>点击“论文提交“</a:t>
            </a:r>
            <a:br>
              <a:rPr lang="en-US" altLang="zh-CN" sz="2000" b="1" dirty="0">
                <a:solidFill>
                  <a:schemeClr val="accent2"/>
                </a:solidFill>
              </a:rPr>
            </a:br>
            <a:endParaRPr lang="en-US" altLang="zh-CN" sz="2000" b="1" dirty="0">
              <a:solidFill>
                <a:schemeClr val="accent2"/>
              </a:solidFill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7056675" y="3990985"/>
            <a:ext cx="816249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en-US" altLang="zh-CN" sz="4000" b="1" dirty="0">
                <a:solidFill>
                  <a:schemeClr val="accent2"/>
                </a:solidFill>
              </a:rPr>
              <a:t>02</a:t>
            </a: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3"/>
          <a:srcRect l="6248" r="6248"/>
          <a:stretch/>
        </p:blipFill>
        <p:spPr>
          <a:xfrm>
            <a:off x="393191" y="2160680"/>
            <a:ext cx="5731469" cy="3222377"/>
          </a:xfrm>
          <a:prstGeom prst="roundRect">
            <a:avLst>
              <a:gd name="adj" fmla="val 2368"/>
            </a:avLst>
          </a:prstGeom>
          <a:solidFill>
            <a:srgbClr val="FFFFFF">
              <a:shade val="85000"/>
            </a:srgbClr>
          </a:solidFill>
          <a:ln>
            <a:solidFill>
              <a:schemeClr val="accent2">
                <a:lumMod val="75000"/>
              </a:schemeClr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DD987D3E-4BEA-484A-BC9E-6C34CAC699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1847" y="2523744"/>
            <a:ext cx="1019178" cy="82296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831CB8A-7450-4825-81EB-6FF587C75D7E}"/>
              </a:ext>
            </a:extLst>
          </p:cNvPr>
          <p:cNvSpPr txBox="1"/>
          <p:nvPr/>
        </p:nvSpPr>
        <p:spPr>
          <a:xfrm>
            <a:off x="91439" y="1115568"/>
            <a:ext cx="7791381" cy="308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  <a:spcBef>
                <a:spcPts val="600"/>
              </a:spcBef>
            </a:pPr>
            <a:r>
              <a:rPr lang="zh-CN" altLang="en-US" sz="12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注：</a:t>
            </a:r>
            <a:r>
              <a:rPr lang="zh-CN" altLang="en-US" sz="1200" kern="0" dirty="0"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校外访问</a:t>
            </a:r>
            <a:r>
              <a:rPr lang="zh-CN" altLang="en-US" sz="1200" kern="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先</a:t>
            </a:r>
            <a:r>
              <a:rPr lang="zh-CN" altLang="en-US" sz="1200" dirty="0">
                <a:latin typeface="+mn-ea"/>
              </a:rPr>
              <a:t>登录  </a:t>
            </a:r>
            <a:r>
              <a:rPr lang="en-US" altLang="zh-CN" sz="1200" dirty="0">
                <a:latin typeface="+mn-ea"/>
                <a:hlinkClick r:id="rId5"/>
              </a:rPr>
              <a:t>https://webvpn.bfsu.edu.cn</a:t>
            </a:r>
            <a:r>
              <a:rPr lang="zh-CN" altLang="en-US" sz="1200" dirty="0">
                <a:latin typeface="+mn-ea"/>
              </a:rPr>
              <a:t>，完成</a:t>
            </a:r>
            <a:r>
              <a:rPr lang="zh-CN" altLang="en-US" sz="1200" dirty="0">
                <a:solidFill>
                  <a:srgbClr val="C00000"/>
                </a:solidFill>
                <a:latin typeface="+mn-ea"/>
              </a:rPr>
              <a:t>身份认证</a:t>
            </a:r>
            <a:r>
              <a:rPr lang="zh-CN" altLang="en-US" sz="1200" dirty="0">
                <a:latin typeface="+mn-ea"/>
              </a:rPr>
              <a:t>选择“</a:t>
            </a:r>
            <a:r>
              <a:rPr lang="zh-CN" altLang="en-US" sz="1200" dirty="0">
                <a:solidFill>
                  <a:srgbClr val="C00000"/>
                </a:solidFill>
                <a:latin typeface="+mn-ea"/>
              </a:rPr>
              <a:t>图书馆资源</a:t>
            </a:r>
            <a:r>
              <a:rPr lang="zh-CN" altLang="en-US" sz="1200" dirty="0">
                <a:latin typeface="+mn-ea"/>
              </a:rPr>
              <a:t>“，进学位论文库</a:t>
            </a:r>
            <a:endParaRPr lang="zh-CN" altLang="en-US" sz="1200" kern="0" dirty="0">
              <a:latin typeface="微软雅黑" panose="020B0503020204020204" pitchFamily="34" charset="-122"/>
              <a:ea typeface="微软雅黑" panose="020B0503020204020204" pitchFamily="34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4748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22289" y="258233"/>
            <a:ext cx="6713421" cy="721395"/>
          </a:xfrm>
        </p:spPr>
        <p:txBody>
          <a:bodyPr/>
          <a:lstStyle/>
          <a:p>
            <a:r>
              <a:rPr kumimoji="1" lang="zh-CN" altLang="en-US" dirty="0"/>
              <a:t>电子版论文提交流程（登录学位论文库后）</a:t>
            </a:r>
          </a:p>
        </p:txBody>
      </p:sp>
      <p:sp>
        <p:nvSpPr>
          <p:cNvPr id="3" name="同心圆 2"/>
          <p:cNvSpPr/>
          <p:nvPr/>
        </p:nvSpPr>
        <p:spPr>
          <a:xfrm>
            <a:off x="795647" y="1901571"/>
            <a:ext cx="2860433" cy="2860433"/>
          </a:xfrm>
          <a:prstGeom prst="donut">
            <a:avLst>
              <a:gd name="adj" fmla="val 102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4" name="同心圆 3"/>
          <p:cNvSpPr/>
          <p:nvPr/>
        </p:nvSpPr>
        <p:spPr>
          <a:xfrm>
            <a:off x="3377058" y="1901571"/>
            <a:ext cx="2860433" cy="2860433"/>
          </a:xfrm>
          <a:prstGeom prst="donut">
            <a:avLst>
              <a:gd name="adj" fmla="val 102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5" name="同心圆 4"/>
          <p:cNvSpPr/>
          <p:nvPr/>
        </p:nvSpPr>
        <p:spPr>
          <a:xfrm>
            <a:off x="5958468" y="1901571"/>
            <a:ext cx="2860433" cy="2860433"/>
          </a:xfrm>
          <a:prstGeom prst="donut">
            <a:avLst>
              <a:gd name="adj" fmla="val 102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6" name="同心圆 5"/>
          <p:cNvSpPr/>
          <p:nvPr/>
        </p:nvSpPr>
        <p:spPr>
          <a:xfrm>
            <a:off x="8539879" y="1901571"/>
            <a:ext cx="2860433" cy="2860433"/>
          </a:xfrm>
          <a:prstGeom prst="donut">
            <a:avLst>
              <a:gd name="adj" fmla="val 10269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8" name="空心弧 7"/>
          <p:cNvSpPr/>
          <p:nvPr/>
        </p:nvSpPr>
        <p:spPr>
          <a:xfrm>
            <a:off x="785601" y="1901571"/>
            <a:ext cx="2860433" cy="2860433"/>
          </a:xfrm>
          <a:prstGeom prst="blockArc">
            <a:avLst>
              <a:gd name="adj1" fmla="val 10800000"/>
              <a:gd name="adj2" fmla="val 2"/>
              <a:gd name="adj3" fmla="val 1005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9" name="空心弧 8"/>
          <p:cNvSpPr/>
          <p:nvPr/>
        </p:nvSpPr>
        <p:spPr>
          <a:xfrm rot="10800000">
            <a:off x="3377058" y="1901571"/>
            <a:ext cx="2860433" cy="2860433"/>
          </a:xfrm>
          <a:prstGeom prst="blockArc">
            <a:avLst>
              <a:gd name="adj1" fmla="val 10800000"/>
              <a:gd name="adj2" fmla="val 2"/>
              <a:gd name="adj3" fmla="val 1005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0" name="空心弧 9"/>
          <p:cNvSpPr/>
          <p:nvPr/>
        </p:nvSpPr>
        <p:spPr>
          <a:xfrm>
            <a:off x="5948422" y="1913444"/>
            <a:ext cx="2860433" cy="2860433"/>
          </a:xfrm>
          <a:prstGeom prst="blockArc">
            <a:avLst>
              <a:gd name="adj1" fmla="val 10800000"/>
              <a:gd name="adj2" fmla="val 2"/>
              <a:gd name="adj3" fmla="val 1005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1" name="空心弧 10"/>
          <p:cNvSpPr/>
          <p:nvPr/>
        </p:nvSpPr>
        <p:spPr>
          <a:xfrm rot="10800000">
            <a:off x="8539879" y="1913445"/>
            <a:ext cx="2860433" cy="2860433"/>
          </a:xfrm>
          <a:prstGeom prst="blockArc">
            <a:avLst>
              <a:gd name="adj1" fmla="val 10800000"/>
              <a:gd name="adj2" fmla="val 2"/>
              <a:gd name="adj3" fmla="val 10054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/>
              </a:solidFill>
            </a:endParaRPr>
          </a:p>
        </p:txBody>
      </p:sp>
      <p:sp>
        <p:nvSpPr>
          <p:cNvPr id="12" name="文本框 8"/>
          <p:cNvSpPr txBox="1"/>
          <p:nvPr/>
        </p:nvSpPr>
        <p:spPr>
          <a:xfrm>
            <a:off x="1253211" y="5499483"/>
            <a:ext cx="2088118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点击</a:t>
            </a:r>
            <a:r>
              <a:rPr lang="zh-CN" altLang="en-US" sz="1200" dirty="0">
                <a:solidFill>
                  <a:srgbClr val="FF0000"/>
                </a:solidFill>
                <a:latin typeface="+mn-ea"/>
              </a:rPr>
              <a:t>“注册新用户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”用</a:t>
            </a:r>
            <a:r>
              <a:rPr lang="zh-CN" altLang="en-US" sz="1200" dirty="0">
                <a:solidFill>
                  <a:srgbClr val="FF0000"/>
                </a:solidFill>
                <a:latin typeface="+mn-ea"/>
              </a:rPr>
              <a:t>“学号”和“姓名”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进行注册。个人信息必须真实准确。</a:t>
            </a:r>
          </a:p>
        </p:txBody>
      </p:sp>
      <p:sp>
        <p:nvSpPr>
          <p:cNvPr id="13" name="矩形 12"/>
          <p:cNvSpPr/>
          <p:nvPr/>
        </p:nvSpPr>
        <p:spPr>
          <a:xfrm>
            <a:off x="1841029" y="5045085"/>
            <a:ext cx="697627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</a:rPr>
              <a:t>注册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4" name="文本框 8"/>
          <p:cNvSpPr txBox="1"/>
          <p:nvPr/>
        </p:nvSpPr>
        <p:spPr>
          <a:xfrm>
            <a:off x="3646034" y="5482205"/>
            <a:ext cx="2449966" cy="5490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有*的项目为必填项目，每一项填写事项应与纸本论文完全一致。</a:t>
            </a:r>
          </a:p>
        </p:txBody>
      </p:sp>
      <p:sp>
        <p:nvSpPr>
          <p:cNvPr id="15" name="矩形 14"/>
          <p:cNvSpPr/>
          <p:nvPr/>
        </p:nvSpPr>
        <p:spPr>
          <a:xfrm>
            <a:off x="4299574" y="5034923"/>
            <a:ext cx="1210588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</a:rPr>
              <a:t>提交文摘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6" name="文本框 8"/>
          <p:cNvSpPr txBox="1"/>
          <p:nvPr/>
        </p:nvSpPr>
        <p:spPr>
          <a:xfrm>
            <a:off x="6237491" y="5482205"/>
            <a:ext cx="2517668" cy="1029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全文与纸本完全一致（包括中外文封面、授权页、中外文摘要、目录、正文、参考文献等），</a:t>
            </a:r>
            <a:r>
              <a:rPr lang="zh-CN" altLang="en-US" sz="1200" dirty="0">
                <a:solidFill>
                  <a:srgbClr val="FF0000"/>
                </a:solidFill>
                <a:latin typeface="+mn-ea"/>
              </a:rPr>
              <a:t>授权页必须有本人和导师签名。</a:t>
            </a:r>
          </a:p>
        </p:txBody>
      </p:sp>
      <p:sp>
        <p:nvSpPr>
          <p:cNvPr id="17" name="矩形 16"/>
          <p:cNvSpPr/>
          <p:nvPr/>
        </p:nvSpPr>
        <p:spPr>
          <a:xfrm>
            <a:off x="6842785" y="5013560"/>
            <a:ext cx="1210588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</a:rPr>
              <a:t>上传全文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文本框 8"/>
          <p:cNvSpPr txBox="1"/>
          <p:nvPr/>
        </p:nvSpPr>
        <p:spPr>
          <a:xfrm>
            <a:off x="9364570" y="5602237"/>
            <a:ext cx="1816548" cy="789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+mn-ea"/>
              </a:rPr>
              <a:t>网上论文提交以后需三至四个工作日后查看审核结果。</a:t>
            </a:r>
          </a:p>
        </p:txBody>
      </p:sp>
      <p:sp>
        <p:nvSpPr>
          <p:cNvPr id="19" name="矩形 18"/>
          <p:cNvSpPr/>
          <p:nvPr/>
        </p:nvSpPr>
        <p:spPr>
          <a:xfrm>
            <a:off x="9277118" y="5007251"/>
            <a:ext cx="1723549" cy="453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30000"/>
              </a:lnSpc>
            </a:pPr>
            <a:r>
              <a:rPr lang="zh-CN" altLang="en-US" sz="2000" b="1" dirty="0">
                <a:solidFill>
                  <a:schemeClr val="accent3">
                    <a:lumMod val="75000"/>
                  </a:schemeClr>
                </a:solidFill>
              </a:rPr>
              <a:t>查看审核结果</a:t>
            </a:r>
            <a:endParaRPr lang="en-US" altLang="zh-CN" sz="2000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grpSp>
        <p:nvGrpSpPr>
          <p:cNvPr id="20" name="组合 22"/>
          <p:cNvGrpSpPr/>
          <p:nvPr/>
        </p:nvGrpSpPr>
        <p:grpSpPr>
          <a:xfrm>
            <a:off x="1818372" y="3019800"/>
            <a:ext cx="794889" cy="623974"/>
            <a:chOff x="3654425" y="5089525"/>
            <a:chExt cx="1860550" cy="1460500"/>
          </a:xfrm>
          <a:solidFill>
            <a:schemeClr val="accent3">
              <a:lumMod val="75000"/>
            </a:schemeClr>
          </a:solidFill>
        </p:grpSpPr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3654425" y="5089525"/>
              <a:ext cx="1860550" cy="1460500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28" name="组合 22"/>
          <p:cNvGrpSpPr/>
          <p:nvPr/>
        </p:nvGrpSpPr>
        <p:grpSpPr>
          <a:xfrm>
            <a:off x="4409828" y="3031673"/>
            <a:ext cx="794889" cy="623974"/>
            <a:chOff x="3654425" y="5089525"/>
            <a:chExt cx="1860550" cy="1460500"/>
          </a:xfrm>
          <a:solidFill>
            <a:schemeClr val="accent3">
              <a:lumMod val="75000"/>
            </a:schemeClr>
          </a:solidFill>
        </p:grpSpPr>
        <p:sp>
          <p:nvSpPr>
            <p:cNvPr id="29" name="Freeform 12"/>
            <p:cNvSpPr>
              <a:spLocks noEditPoints="1"/>
            </p:cNvSpPr>
            <p:nvPr/>
          </p:nvSpPr>
          <p:spPr bwMode="auto">
            <a:xfrm>
              <a:off x="3654425" y="5089525"/>
              <a:ext cx="1860550" cy="1460500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36" name="组合 22"/>
          <p:cNvGrpSpPr/>
          <p:nvPr/>
        </p:nvGrpSpPr>
        <p:grpSpPr>
          <a:xfrm>
            <a:off x="6961104" y="3019799"/>
            <a:ext cx="794889" cy="623974"/>
            <a:chOff x="3654425" y="5089525"/>
            <a:chExt cx="1860550" cy="1460500"/>
          </a:xfrm>
          <a:solidFill>
            <a:schemeClr val="accent3">
              <a:lumMod val="75000"/>
            </a:schemeClr>
          </a:solidFill>
        </p:grpSpPr>
        <p:sp>
          <p:nvSpPr>
            <p:cNvPr id="37" name="Freeform 12"/>
            <p:cNvSpPr>
              <a:spLocks noEditPoints="1"/>
            </p:cNvSpPr>
            <p:nvPr/>
          </p:nvSpPr>
          <p:spPr bwMode="auto">
            <a:xfrm>
              <a:off x="3654425" y="5089525"/>
              <a:ext cx="1860550" cy="1460500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4" name="组合 22"/>
          <p:cNvGrpSpPr/>
          <p:nvPr/>
        </p:nvGrpSpPr>
        <p:grpSpPr>
          <a:xfrm>
            <a:off x="9552560" y="3031672"/>
            <a:ext cx="794889" cy="623974"/>
            <a:chOff x="3654425" y="5089525"/>
            <a:chExt cx="1860550" cy="1460500"/>
          </a:xfrm>
          <a:solidFill>
            <a:schemeClr val="accent3">
              <a:lumMod val="75000"/>
            </a:schemeClr>
          </a:solidFill>
        </p:grpSpPr>
        <p:sp>
          <p:nvSpPr>
            <p:cNvPr id="45" name="Freeform 12"/>
            <p:cNvSpPr>
              <a:spLocks noEditPoints="1"/>
            </p:cNvSpPr>
            <p:nvPr/>
          </p:nvSpPr>
          <p:spPr bwMode="auto">
            <a:xfrm>
              <a:off x="3654425" y="5089525"/>
              <a:ext cx="1860550" cy="1460500"/>
            </a:xfrm>
            <a:custGeom>
              <a:avLst/>
              <a:gdLst>
                <a:gd name="T0" fmla="*/ 2372 w 2506"/>
                <a:gd name="T1" fmla="*/ 1716 h 1970"/>
                <a:gd name="T2" fmla="*/ 2372 w 2506"/>
                <a:gd name="T3" fmla="*/ 1716 h 1970"/>
                <a:gd name="T4" fmla="*/ 1858 w 2506"/>
                <a:gd name="T5" fmla="*/ 1575 h 1970"/>
                <a:gd name="T6" fmla="*/ 1818 w 2506"/>
                <a:gd name="T7" fmla="*/ 1576 h 1970"/>
                <a:gd name="T8" fmla="*/ 1323 w 2506"/>
                <a:gd name="T9" fmla="*/ 1715 h 1970"/>
                <a:gd name="T10" fmla="*/ 1323 w 2506"/>
                <a:gd name="T11" fmla="*/ 308 h 1970"/>
                <a:gd name="T12" fmla="*/ 1847 w 2506"/>
                <a:gd name="T13" fmla="*/ 133 h 1970"/>
                <a:gd name="T14" fmla="*/ 2372 w 2506"/>
                <a:gd name="T15" fmla="*/ 310 h 1970"/>
                <a:gd name="T16" fmla="*/ 2372 w 2506"/>
                <a:gd name="T17" fmla="*/ 1716 h 1970"/>
                <a:gd name="T18" fmla="*/ 1182 w 2506"/>
                <a:gd name="T19" fmla="*/ 1715 h 1970"/>
                <a:gd name="T20" fmla="*/ 1182 w 2506"/>
                <a:gd name="T21" fmla="*/ 1715 h 1970"/>
                <a:gd name="T22" fmla="*/ 688 w 2506"/>
                <a:gd name="T23" fmla="*/ 1576 h 1970"/>
                <a:gd name="T24" fmla="*/ 647 w 2506"/>
                <a:gd name="T25" fmla="*/ 1575 h 1970"/>
                <a:gd name="T26" fmla="*/ 133 w 2506"/>
                <a:gd name="T27" fmla="*/ 1716 h 1970"/>
                <a:gd name="T28" fmla="*/ 133 w 2506"/>
                <a:gd name="T29" fmla="*/ 310 h 1970"/>
                <a:gd name="T30" fmla="*/ 659 w 2506"/>
                <a:gd name="T31" fmla="*/ 133 h 1970"/>
                <a:gd name="T32" fmla="*/ 1182 w 2506"/>
                <a:gd name="T33" fmla="*/ 308 h 1970"/>
                <a:gd name="T34" fmla="*/ 1182 w 2506"/>
                <a:gd name="T35" fmla="*/ 1715 h 1970"/>
                <a:gd name="T36" fmla="*/ 1849 w 2506"/>
                <a:gd name="T37" fmla="*/ 0 h 1970"/>
                <a:gd name="T38" fmla="*/ 1849 w 2506"/>
                <a:gd name="T39" fmla="*/ 0 h 1970"/>
                <a:gd name="T40" fmla="*/ 1823 w 2506"/>
                <a:gd name="T41" fmla="*/ 0 h 1970"/>
                <a:gd name="T42" fmla="*/ 1253 w 2506"/>
                <a:gd name="T43" fmla="*/ 184 h 1970"/>
                <a:gd name="T44" fmla="*/ 683 w 2506"/>
                <a:gd name="T45" fmla="*/ 0 h 1970"/>
                <a:gd name="T46" fmla="*/ 657 w 2506"/>
                <a:gd name="T47" fmla="*/ 0 h 1970"/>
                <a:gd name="T48" fmla="*/ 5 w 2506"/>
                <a:gd name="T49" fmla="*/ 267 h 1970"/>
                <a:gd name="T50" fmla="*/ 0 w 2506"/>
                <a:gd name="T51" fmla="*/ 279 h 1970"/>
                <a:gd name="T52" fmla="*/ 0 w 2506"/>
                <a:gd name="T53" fmla="*/ 1970 h 1970"/>
                <a:gd name="T54" fmla="*/ 107 w 2506"/>
                <a:gd name="T55" fmla="*/ 1889 h 1970"/>
                <a:gd name="T56" fmla="*/ 682 w 2506"/>
                <a:gd name="T57" fmla="*/ 1709 h 1970"/>
                <a:gd name="T58" fmla="*/ 1190 w 2506"/>
                <a:gd name="T59" fmla="*/ 1876 h 1970"/>
                <a:gd name="T60" fmla="*/ 1208 w 2506"/>
                <a:gd name="T61" fmla="*/ 1888 h 1970"/>
                <a:gd name="T62" fmla="*/ 1253 w 2506"/>
                <a:gd name="T63" fmla="*/ 1924 h 1970"/>
                <a:gd name="T64" fmla="*/ 1298 w 2506"/>
                <a:gd name="T65" fmla="*/ 1888 h 1970"/>
                <a:gd name="T66" fmla="*/ 1316 w 2506"/>
                <a:gd name="T67" fmla="*/ 1876 h 1970"/>
                <a:gd name="T68" fmla="*/ 1824 w 2506"/>
                <a:gd name="T69" fmla="*/ 1709 h 1970"/>
                <a:gd name="T70" fmla="*/ 2399 w 2506"/>
                <a:gd name="T71" fmla="*/ 1889 h 1970"/>
                <a:gd name="T72" fmla="*/ 2506 w 2506"/>
                <a:gd name="T73" fmla="*/ 1970 h 1970"/>
                <a:gd name="T74" fmla="*/ 2506 w 2506"/>
                <a:gd name="T75" fmla="*/ 279 h 1970"/>
                <a:gd name="T76" fmla="*/ 2501 w 2506"/>
                <a:gd name="T77" fmla="*/ 267 h 1970"/>
                <a:gd name="T78" fmla="*/ 1849 w 2506"/>
                <a:gd name="T79" fmla="*/ 0 h 19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506" h="1970">
                  <a:moveTo>
                    <a:pt x="2372" y="1716"/>
                  </a:moveTo>
                  <a:lnTo>
                    <a:pt x="2372" y="1716"/>
                  </a:lnTo>
                  <a:cubicBezTo>
                    <a:pt x="2261" y="1655"/>
                    <a:pt x="2075" y="1575"/>
                    <a:pt x="1858" y="1575"/>
                  </a:cubicBezTo>
                  <a:cubicBezTo>
                    <a:pt x="1845" y="1575"/>
                    <a:pt x="1831" y="1576"/>
                    <a:pt x="1818" y="1576"/>
                  </a:cubicBezTo>
                  <a:cubicBezTo>
                    <a:pt x="1599" y="1587"/>
                    <a:pt x="1427" y="1659"/>
                    <a:pt x="1323" y="1715"/>
                  </a:cubicBezTo>
                  <a:lnTo>
                    <a:pt x="1323" y="308"/>
                  </a:lnTo>
                  <a:cubicBezTo>
                    <a:pt x="1347" y="271"/>
                    <a:pt x="1462" y="127"/>
                    <a:pt x="1847" y="133"/>
                  </a:cubicBezTo>
                  <a:cubicBezTo>
                    <a:pt x="2229" y="140"/>
                    <a:pt x="2347" y="273"/>
                    <a:pt x="2372" y="310"/>
                  </a:cubicBezTo>
                  <a:lnTo>
                    <a:pt x="2372" y="1716"/>
                  </a:lnTo>
                  <a:close/>
                  <a:moveTo>
                    <a:pt x="1182" y="1715"/>
                  </a:moveTo>
                  <a:lnTo>
                    <a:pt x="1182" y="1715"/>
                  </a:lnTo>
                  <a:cubicBezTo>
                    <a:pt x="1079" y="1659"/>
                    <a:pt x="906" y="1587"/>
                    <a:pt x="688" y="1576"/>
                  </a:cubicBezTo>
                  <a:cubicBezTo>
                    <a:pt x="674" y="1576"/>
                    <a:pt x="661" y="1575"/>
                    <a:pt x="647" y="1575"/>
                  </a:cubicBezTo>
                  <a:cubicBezTo>
                    <a:pt x="431" y="1575"/>
                    <a:pt x="244" y="1655"/>
                    <a:pt x="133" y="1716"/>
                  </a:cubicBezTo>
                  <a:lnTo>
                    <a:pt x="133" y="310"/>
                  </a:lnTo>
                  <a:cubicBezTo>
                    <a:pt x="159" y="273"/>
                    <a:pt x="276" y="140"/>
                    <a:pt x="659" y="133"/>
                  </a:cubicBezTo>
                  <a:cubicBezTo>
                    <a:pt x="1044" y="127"/>
                    <a:pt x="1159" y="271"/>
                    <a:pt x="1182" y="308"/>
                  </a:cubicBezTo>
                  <a:lnTo>
                    <a:pt x="1182" y="1715"/>
                  </a:lnTo>
                  <a:close/>
                  <a:moveTo>
                    <a:pt x="1849" y="0"/>
                  </a:moveTo>
                  <a:lnTo>
                    <a:pt x="1849" y="0"/>
                  </a:lnTo>
                  <a:cubicBezTo>
                    <a:pt x="1840" y="0"/>
                    <a:pt x="1831" y="0"/>
                    <a:pt x="1823" y="0"/>
                  </a:cubicBezTo>
                  <a:cubicBezTo>
                    <a:pt x="1490" y="0"/>
                    <a:pt x="1328" y="105"/>
                    <a:pt x="1253" y="184"/>
                  </a:cubicBezTo>
                  <a:cubicBezTo>
                    <a:pt x="1178" y="105"/>
                    <a:pt x="1015" y="0"/>
                    <a:pt x="683" y="0"/>
                  </a:cubicBezTo>
                  <a:cubicBezTo>
                    <a:pt x="674" y="0"/>
                    <a:pt x="666" y="0"/>
                    <a:pt x="657" y="0"/>
                  </a:cubicBezTo>
                  <a:cubicBezTo>
                    <a:pt x="127" y="9"/>
                    <a:pt x="16" y="240"/>
                    <a:pt x="5" y="267"/>
                  </a:cubicBezTo>
                  <a:lnTo>
                    <a:pt x="0" y="279"/>
                  </a:lnTo>
                  <a:lnTo>
                    <a:pt x="0" y="1970"/>
                  </a:lnTo>
                  <a:lnTo>
                    <a:pt x="107" y="1889"/>
                  </a:lnTo>
                  <a:cubicBezTo>
                    <a:pt x="109" y="1887"/>
                    <a:pt x="369" y="1695"/>
                    <a:pt x="682" y="1709"/>
                  </a:cubicBezTo>
                  <a:cubicBezTo>
                    <a:pt x="943" y="1722"/>
                    <a:pt x="1133" y="1837"/>
                    <a:pt x="1190" y="1876"/>
                  </a:cubicBezTo>
                  <a:cubicBezTo>
                    <a:pt x="1201" y="1883"/>
                    <a:pt x="1207" y="1888"/>
                    <a:pt x="1208" y="1888"/>
                  </a:cubicBezTo>
                  <a:lnTo>
                    <a:pt x="1253" y="1924"/>
                  </a:lnTo>
                  <a:lnTo>
                    <a:pt x="1298" y="1888"/>
                  </a:lnTo>
                  <a:cubicBezTo>
                    <a:pt x="1298" y="1888"/>
                    <a:pt x="1304" y="1883"/>
                    <a:pt x="1316" y="1876"/>
                  </a:cubicBezTo>
                  <a:cubicBezTo>
                    <a:pt x="1373" y="1837"/>
                    <a:pt x="1563" y="1722"/>
                    <a:pt x="1824" y="1709"/>
                  </a:cubicBezTo>
                  <a:cubicBezTo>
                    <a:pt x="2135" y="1695"/>
                    <a:pt x="2396" y="1887"/>
                    <a:pt x="2399" y="1889"/>
                  </a:cubicBezTo>
                  <a:lnTo>
                    <a:pt x="2506" y="1970"/>
                  </a:lnTo>
                  <a:lnTo>
                    <a:pt x="2506" y="279"/>
                  </a:lnTo>
                  <a:lnTo>
                    <a:pt x="2501" y="267"/>
                  </a:lnTo>
                  <a:cubicBezTo>
                    <a:pt x="2490" y="240"/>
                    <a:pt x="2379" y="9"/>
                    <a:pt x="184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3"/>
            <p:cNvSpPr>
              <a:spLocks/>
            </p:cNvSpPr>
            <p:nvPr/>
          </p:nvSpPr>
          <p:spPr bwMode="auto">
            <a:xfrm>
              <a:off x="3829050" y="53990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0 h 206"/>
                <a:gd name="T12" fmla="*/ 68 w 844"/>
                <a:gd name="T13" fmla="*/ 193 h 206"/>
                <a:gd name="T14" fmla="*/ 437 w 844"/>
                <a:gd name="T15" fmla="*/ 89 h 206"/>
                <a:gd name="T16" fmla="*/ 775 w 844"/>
                <a:gd name="T17" fmla="*/ 193 h 206"/>
                <a:gd name="T18" fmla="*/ 831 w 844"/>
                <a:gd name="T19" fmla="*/ 183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3"/>
                    <a:pt x="667" y="19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3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8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4"/>
            <p:cNvSpPr>
              <a:spLocks/>
            </p:cNvSpPr>
            <p:nvPr/>
          </p:nvSpPr>
          <p:spPr bwMode="auto">
            <a:xfrm>
              <a:off x="3829050" y="56784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4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3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3"/>
                    <a:pt x="775" y="194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5"/>
            <p:cNvSpPr>
              <a:spLocks/>
            </p:cNvSpPr>
            <p:nvPr/>
          </p:nvSpPr>
          <p:spPr bwMode="auto">
            <a:xfrm>
              <a:off x="3829050" y="5957888"/>
              <a:ext cx="627063" cy="153988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8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8"/>
                    <a:pt x="68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16"/>
            <p:cNvSpPr>
              <a:spLocks/>
            </p:cNvSpPr>
            <p:nvPr/>
          </p:nvSpPr>
          <p:spPr bwMode="auto">
            <a:xfrm>
              <a:off x="4713288" y="5437188"/>
              <a:ext cx="627063" cy="152400"/>
            </a:xfrm>
            <a:custGeom>
              <a:avLst/>
              <a:gdLst>
                <a:gd name="T0" fmla="*/ 822 w 844"/>
                <a:gd name="T1" fmla="*/ 127 h 205"/>
                <a:gd name="T2" fmla="*/ 822 w 844"/>
                <a:gd name="T3" fmla="*/ 127 h 205"/>
                <a:gd name="T4" fmla="*/ 441 w 844"/>
                <a:gd name="T5" fmla="*/ 9 h 205"/>
                <a:gd name="T6" fmla="*/ 23 w 844"/>
                <a:gd name="T7" fmla="*/ 127 h 205"/>
                <a:gd name="T8" fmla="*/ 12 w 844"/>
                <a:gd name="T9" fmla="*/ 182 h 205"/>
                <a:gd name="T10" fmla="*/ 45 w 844"/>
                <a:gd name="T11" fmla="*/ 200 h 205"/>
                <a:gd name="T12" fmla="*/ 67 w 844"/>
                <a:gd name="T13" fmla="*/ 193 h 205"/>
                <a:gd name="T14" fmla="*/ 437 w 844"/>
                <a:gd name="T15" fmla="*/ 89 h 205"/>
                <a:gd name="T16" fmla="*/ 775 w 844"/>
                <a:gd name="T17" fmla="*/ 193 h 205"/>
                <a:gd name="T18" fmla="*/ 831 w 844"/>
                <a:gd name="T19" fmla="*/ 183 h 205"/>
                <a:gd name="T20" fmla="*/ 822 w 844"/>
                <a:gd name="T21" fmla="*/ 127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5">
                  <a:moveTo>
                    <a:pt x="822" y="127"/>
                  </a:moveTo>
                  <a:lnTo>
                    <a:pt x="822" y="127"/>
                  </a:lnTo>
                  <a:cubicBezTo>
                    <a:pt x="815" y="123"/>
                    <a:pt x="667" y="19"/>
                    <a:pt x="441" y="9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39"/>
                    <a:pt x="0" y="164"/>
                    <a:pt x="12" y="182"/>
                  </a:cubicBezTo>
                  <a:cubicBezTo>
                    <a:pt x="20" y="194"/>
                    <a:pt x="32" y="200"/>
                    <a:pt x="45" y="200"/>
                  </a:cubicBezTo>
                  <a:cubicBezTo>
                    <a:pt x="53" y="200"/>
                    <a:pt x="61" y="198"/>
                    <a:pt x="67" y="193"/>
                  </a:cubicBezTo>
                  <a:cubicBezTo>
                    <a:pt x="69" y="192"/>
                    <a:pt x="236" y="81"/>
                    <a:pt x="437" y="89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5"/>
                    <a:pt x="818" y="201"/>
                    <a:pt x="831" y="183"/>
                  </a:cubicBezTo>
                  <a:cubicBezTo>
                    <a:pt x="844" y="165"/>
                    <a:pt x="840" y="140"/>
                    <a:pt x="822" y="12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17"/>
            <p:cNvSpPr>
              <a:spLocks/>
            </p:cNvSpPr>
            <p:nvPr/>
          </p:nvSpPr>
          <p:spPr bwMode="auto">
            <a:xfrm>
              <a:off x="4713288" y="5716588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8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8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5"/>
                    <a:pt x="32" y="201"/>
                    <a:pt x="45" y="201"/>
                  </a:cubicBezTo>
                  <a:cubicBezTo>
                    <a:pt x="53" y="201"/>
                    <a:pt x="61" y="199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9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18"/>
            <p:cNvSpPr>
              <a:spLocks/>
            </p:cNvSpPr>
            <p:nvPr/>
          </p:nvSpPr>
          <p:spPr bwMode="auto">
            <a:xfrm>
              <a:off x="4713288" y="5997575"/>
              <a:ext cx="627063" cy="152400"/>
            </a:xfrm>
            <a:custGeom>
              <a:avLst/>
              <a:gdLst>
                <a:gd name="T0" fmla="*/ 822 w 844"/>
                <a:gd name="T1" fmla="*/ 128 h 206"/>
                <a:gd name="T2" fmla="*/ 822 w 844"/>
                <a:gd name="T3" fmla="*/ 128 h 206"/>
                <a:gd name="T4" fmla="*/ 441 w 844"/>
                <a:gd name="T5" fmla="*/ 10 h 206"/>
                <a:gd name="T6" fmla="*/ 23 w 844"/>
                <a:gd name="T7" fmla="*/ 127 h 206"/>
                <a:gd name="T8" fmla="*/ 12 w 844"/>
                <a:gd name="T9" fmla="*/ 183 h 206"/>
                <a:gd name="T10" fmla="*/ 45 w 844"/>
                <a:gd name="T11" fmla="*/ 201 h 206"/>
                <a:gd name="T12" fmla="*/ 67 w 844"/>
                <a:gd name="T13" fmla="*/ 194 h 206"/>
                <a:gd name="T14" fmla="*/ 437 w 844"/>
                <a:gd name="T15" fmla="*/ 90 h 206"/>
                <a:gd name="T16" fmla="*/ 775 w 844"/>
                <a:gd name="T17" fmla="*/ 193 h 206"/>
                <a:gd name="T18" fmla="*/ 831 w 844"/>
                <a:gd name="T19" fmla="*/ 184 h 206"/>
                <a:gd name="T20" fmla="*/ 822 w 844"/>
                <a:gd name="T21" fmla="*/ 128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44" h="206">
                  <a:moveTo>
                    <a:pt x="822" y="128"/>
                  </a:moveTo>
                  <a:lnTo>
                    <a:pt x="822" y="128"/>
                  </a:lnTo>
                  <a:cubicBezTo>
                    <a:pt x="815" y="124"/>
                    <a:pt x="667" y="20"/>
                    <a:pt x="441" y="10"/>
                  </a:cubicBezTo>
                  <a:cubicBezTo>
                    <a:pt x="213" y="0"/>
                    <a:pt x="30" y="122"/>
                    <a:pt x="23" y="127"/>
                  </a:cubicBezTo>
                  <a:cubicBezTo>
                    <a:pt x="4" y="140"/>
                    <a:pt x="0" y="165"/>
                    <a:pt x="12" y="183"/>
                  </a:cubicBezTo>
                  <a:cubicBezTo>
                    <a:pt x="20" y="194"/>
                    <a:pt x="32" y="201"/>
                    <a:pt x="45" y="201"/>
                  </a:cubicBezTo>
                  <a:cubicBezTo>
                    <a:pt x="53" y="201"/>
                    <a:pt x="61" y="198"/>
                    <a:pt x="67" y="194"/>
                  </a:cubicBezTo>
                  <a:cubicBezTo>
                    <a:pt x="69" y="193"/>
                    <a:pt x="236" y="82"/>
                    <a:pt x="437" y="90"/>
                  </a:cubicBezTo>
                  <a:cubicBezTo>
                    <a:pt x="639" y="98"/>
                    <a:pt x="774" y="192"/>
                    <a:pt x="775" y="193"/>
                  </a:cubicBezTo>
                  <a:cubicBezTo>
                    <a:pt x="793" y="206"/>
                    <a:pt x="818" y="202"/>
                    <a:pt x="831" y="184"/>
                  </a:cubicBezTo>
                  <a:cubicBezTo>
                    <a:pt x="844" y="166"/>
                    <a:pt x="840" y="141"/>
                    <a:pt x="822" y="128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515530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kumimoji="1" lang="en-US" altLang="zh-CN" dirty="0"/>
              <a:t>02</a:t>
            </a:r>
            <a:endParaRPr kumimoji="1"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kumimoji="1" lang="zh-CN" altLang="en-US" dirty="0"/>
              <a:t>注册</a:t>
            </a:r>
          </a:p>
        </p:txBody>
      </p:sp>
    </p:spTree>
    <p:extLst>
      <p:ext uri="{BB962C8B-B14F-4D97-AF65-F5344CB8AC3E}">
        <p14:creationId xmlns:p14="http://schemas.microsoft.com/office/powerpoint/2010/main" val="77713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模板页面">
  <a:themeElements>
    <a:clrScheme name="自定义 39">
      <a:dk1>
        <a:srgbClr val="000000"/>
      </a:dk1>
      <a:lt1>
        <a:srgbClr val="FFFFFF"/>
      </a:lt1>
      <a:dk2>
        <a:srgbClr val="000000"/>
      </a:dk2>
      <a:lt2>
        <a:srgbClr val="FFFDFD"/>
      </a:lt2>
      <a:accent1>
        <a:srgbClr val="39A9DE"/>
      </a:accent1>
      <a:accent2>
        <a:srgbClr val="838FD4"/>
      </a:accent2>
      <a:accent3>
        <a:srgbClr val="41C0B8"/>
      </a:accent3>
      <a:accent4>
        <a:srgbClr val="91CE6F"/>
      </a:accent4>
      <a:accent5>
        <a:srgbClr val="A0CD4E"/>
      </a:accent5>
      <a:accent6>
        <a:srgbClr val="515151"/>
      </a:accent6>
      <a:hlink>
        <a:srgbClr val="0563C1"/>
      </a:hlink>
      <a:folHlink>
        <a:srgbClr val="954F72"/>
      </a:folHlink>
    </a:clrScheme>
    <a:fontScheme name="自定义 46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lnSpc>
            <a:spcPct val="130000"/>
          </a:lnSpc>
          <a:defRPr sz="1200" dirty="0"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lnSpc>
            <a:spcPct val="130000"/>
          </a:lnSpc>
          <a:spcBef>
            <a:spcPts val="600"/>
          </a:spcBef>
          <a:defRPr sz="1200" kern="0" dirty="0">
            <a:latin typeface="微软雅黑" panose="020B0503020204020204" pitchFamily="34" charset="-122"/>
            <a:ea typeface="微软雅黑" panose="020B0503020204020204" pitchFamily="34" charset="-122"/>
            <a:cs typeface="+mn-ea"/>
            <a:sym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PLUS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总结报告-精致渐变-清新蓝绿-PPT模板</Template>
  <TotalTime>958</TotalTime>
  <Words>1586</Words>
  <Application>Microsoft Office PowerPoint</Application>
  <PresentationFormat>宽屏</PresentationFormat>
  <Paragraphs>205</Paragraphs>
  <Slides>30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30</vt:i4>
      </vt:variant>
    </vt:vector>
  </HeadingPairs>
  <TitlesOfParts>
    <vt:vector size="41" baseType="lpstr">
      <vt:lpstr>等线</vt:lpstr>
      <vt:lpstr>微软雅黑</vt:lpstr>
      <vt:lpstr>微软雅黑</vt:lpstr>
      <vt:lpstr>Arial</vt:lpstr>
      <vt:lpstr>Century Gothic</vt:lpstr>
      <vt:lpstr>Segoe UI Light</vt:lpstr>
      <vt:lpstr>Times New Roman</vt:lpstr>
      <vt:lpstr>Verdana</vt:lpstr>
      <vt:lpstr>Wingdings</vt:lpstr>
      <vt:lpstr>模板页面</vt:lpstr>
      <vt:lpstr>OfficePLUS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安装软件</vt:lpstr>
      <vt:lpstr>PowerPoint 演示文稿</vt:lpstr>
      <vt:lpstr>PowerPoint 演示文稿</vt:lpstr>
      <vt:lpstr>PowerPoint 演示文稿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LIB</dc:creator>
  <cp:keywords/>
  <dc:description/>
  <cp:lastModifiedBy>LIB</cp:lastModifiedBy>
  <cp:revision>164</cp:revision>
  <dcterms:created xsi:type="dcterms:W3CDTF">2025-02-25T01:44:47Z</dcterms:created>
  <dcterms:modified xsi:type="dcterms:W3CDTF">2025-02-27T00:30:56Z</dcterms:modified>
  <cp:category/>
</cp:coreProperties>
</file>